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41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292" r:id="rId3"/>
    <p:sldId id="329" r:id="rId4"/>
    <p:sldId id="290" r:id="rId5"/>
    <p:sldId id="291" r:id="rId6"/>
    <p:sldId id="330" r:id="rId7"/>
    <p:sldId id="293" r:id="rId8"/>
    <p:sldId id="331" r:id="rId9"/>
    <p:sldId id="294" r:id="rId10"/>
    <p:sldId id="295" r:id="rId11"/>
    <p:sldId id="335" r:id="rId12"/>
    <p:sldId id="296" r:id="rId13"/>
    <p:sldId id="297" r:id="rId14"/>
    <p:sldId id="336" r:id="rId15"/>
    <p:sldId id="337" r:id="rId16"/>
    <p:sldId id="298" r:id="rId17"/>
    <p:sldId id="309" r:id="rId18"/>
    <p:sldId id="338" r:id="rId19"/>
    <p:sldId id="339" r:id="rId20"/>
    <p:sldId id="310" r:id="rId21"/>
    <p:sldId id="311" r:id="rId22"/>
    <p:sldId id="313" r:id="rId23"/>
    <p:sldId id="340" r:id="rId24"/>
    <p:sldId id="341" r:id="rId25"/>
    <p:sldId id="343" r:id="rId26"/>
    <p:sldId id="317" r:id="rId27"/>
    <p:sldId id="321" r:id="rId28"/>
    <p:sldId id="322" r:id="rId29"/>
    <p:sldId id="326" r:id="rId30"/>
    <p:sldId id="348" r:id="rId31"/>
    <p:sldId id="327" r:id="rId32"/>
    <p:sldId id="347" r:id="rId33"/>
    <p:sldId id="328" r:id="rId34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>
        <p:scale>
          <a:sx n="90" d="100"/>
          <a:sy n="90" d="100"/>
        </p:scale>
        <p:origin x="1200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99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615" y="1"/>
            <a:ext cx="3076098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8D290-A0C9-4084-A394-02D74892F66A}" type="datetimeFigureOut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5338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723" y="4926014"/>
            <a:ext cx="567944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851"/>
            <a:ext cx="3076099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615" y="9721851"/>
            <a:ext cx="3076098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491E8-DDC2-49EE-B782-B70BD8855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7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0D64C-A557-4364-A5CE-E3C9C8960B9F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7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C337-1918-42D5-8030-F46C64078707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0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FB69-ACB5-4BAD-B682-EC75B59CE74C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1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BDDEA-A769-49DF-A572-5208C35290C1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0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B981-3984-4636-937B-9CC7C02581FE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B027-7AAB-4DA7-B16A-D8447049A3F9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8AAC-25C9-42F1-9CEC-2C219ADCF093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68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197E-B8E2-42EE-A5C6-E844EA9ADE7E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52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 bwMode="ltGray">
          <a:xfrm>
            <a:off x="269304" y="201907"/>
            <a:ext cx="6633302" cy="703701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623383" y="1105118"/>
            <a:ext cx="78867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9303" y="1105117"/>
            <a:ext cx="8504583" cy="5023539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269875" y="201613"/>
            <a:ext cx="6632575" cy="70326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024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9D7710-9088-488D-8035-EFC1583E611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공간정보시스템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0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5C07-B434-472A-9FDE-E0BC3EB783ED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0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2757-BEEA-4385-85A0-057320853F04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9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90D61-3903-41DD-9C12-3A157C733026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공간정보시스템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77B4-4B3A-4B66-B4B1-D98A39468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8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ltGray">
          <a:xfrm>
            <a:off x="1410724" y="1640783"/>
            <a:ext cx="6633302" cy="1482561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endParaRPr lang="en-US" sz="25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6537" y="2225284"/>
            <a:ext cx="3481722" cy="4887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ko-KR" altLang="en-US" sz="3529" b="1" dirty="0" smtClean="0">
                <a:solidFill>
                  <a:schemeClr val="bg1"/>
                </a:solidFill>
                <a:latin typeface="+mn-ea"/>
              </a:rPr>
              <a:t>공간 데이터 모델</a:t>
            </a:r>
            <a:endParaRPr lang="en-US" sz="352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57890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참고 </a:t>
            </a:r>
            <a:r>
              <a:rPr lang="en-US" altLang="ko-KR" sz="1000" dirty="0" smtClean="0"/>
              <a:t>:</a:t>
            </a:r>
          </a:p>
          <a:p>
            <a:r>
              <a:rPr lang="ko-KR" altLang="en-US" sz="1000" dirty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81664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구조와 벡터 구조의 비교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250</a:t>
            </a:fld>
            <a:endParaRPr lang="ko-KR" altLang="en-US" dirty="0"/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644919" y="1702324"/>
            <a:ext cx="7753350" cy="4953000"/>
            <a:chOff x="480" y="672"/>
            <a:chExt cx="4848" cy="3648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80" y="2064"/>
              <a:ext cx="248" cy="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ko-KR" altLang="en-US">
                  <a:solidFill>
                    <a:srgbClr val="1C1C1C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sz="1400">
                  <a:solidFill>
                    <a:srgbClr val="1C1C1C"/>
                  </a:solidFill>
                  <a:latin typeface="Arial" panose="020B0604020202020204" pitchFamily="34" charset="0"/>
                </a:rPr>
                <a:t>1  2  3  4  5  6  7 8  9   10</a:t>
              </a:r>
            </a:p>
          </p:txBody>
        </p:sp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672" y="672"/>
              <a:ext cx="4656" cy="3528"/>
              <a:chOff x="672" y="672"/>
              <a:chExt cx="4656" cy="3528"/>
            </a:xfrm>
          </p:grpSpPr>
          <p:pic>
            <p:nvPicPr>
              <p:cNvPr id="8" name="Picture 2" descr="그림3-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672"/>
                <a:ext cx="4560" cy="3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1919" y="1680"/>
                <a:ext cx="1056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ko-KR" altLang="en-US" sz="1600">
                    <a:latin typeface="Arial" panose="020B0604020202020204" pitchFamily="34" charset="0"/>
                  </a:rPr>
                  <a:t>(</a:t>
                </a:r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a) </a:t>
                </a:r>
                <a:r>
                  <a:rPr lang="ko-KR" altLang="en-US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현실세계</a:t>
                </a:r>
              </a:p>
            </p:txBody>
          </p:sp>
          <p:sp>
            <p:nvSpPr>
              <p:cNvPr id="10" name="Text Box 4"/>
              <p:cNvSpPr txBox="1">
                <a:spLocks noChangeArrowheads="1"/>
              </p:cNvSpPr>
              <p:nvPr/>
            </p:nvSpPr>
            <p:spPr bwMode="auto">
              <a:xfrm>
                <a:off x="672" y="1872"/>
                <a:ext cx="191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ko-KR" altLang="en-US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1   2    3   4   5   6    7   8   9  10</a:t>
                </a: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1103" y="3935"/>
                <a:ext cx="100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ko-KR" altLang="en-US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b) </a:t>
                </a:r>
                <a:r>
                  <a:rPr lang="ko-KR" altLang="en-US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격자 구조</a:t>
                </a:r>
              </a:p>
            </p:txBody>
          </p:sp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1775" y="2063"/>
                <a:ext cx="193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1775" y="2256"/>
                <a:ext cx="193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4" name="Text Box 9"/>
              <p:cNvSpPr txBox="1">
                <a:spLocks noChangeArrowheads="1"/>
              </p:cNvSpPr>
              <p:nvPr/>
            </p:nvSpPr>
            <p:spPr bwMode="auto">
              <a:xfrm>
                <a:off x="1584" y="2448"/>
                <a:ext cx="191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1408" y="2628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6" name="Text Box 11"/>
              <p:cNvSpPr txBox="1">
                <a:spLocks noChangeArrowheads="1"/>
              </p:cNvSpPr>
              <p:nvPr/>
            </p:nvSpPr>
            <p:spPr bwMode="auto">
              <a:xfrm>
                <a:off x="1416" y="2812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7" name="Text Box 12"/>
              <p:cNvSpPr txBox="1">
                <a:spLocks noChangeArrowheads="1"/>
              </p:cNvSpPr>
              <p:nvPr/>
            </p:nvSpPr>
            <p:spPr bwMode="auto">
              <a:xfrm>
                <a:off x="1416" y="3003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1416" y="3195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19" name="Text Box 14"/>
              <p:cNvSpPr txBox="1">
                <a:spLocks noChangeArrowheads="1"/>
              </p:cNvSpPr>
              <p:nvPr/>
            </p:nvSpPr>
            <p:spPr bwMode="auto">
              <a:xfrm>
                <a:off x="1223" y="3388"/>
                <a:ext cx="193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1039" y="3383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21" name="Text Box 16"/>
              <p:cNvSpPr txBox="1">
                <a:spLocks noChangeArrowheads="1"/>
              </p:cNvSpPr>
              <p:nvPr/>
            </p:nvSpPr>
            <p:spPr bwMode="auto">
              <a:xfrm>
                <a:off x="1039" y="3575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22" name="Text Box 17"/>
              <p:cNvSpPr txBox="1">
                <a:spLocks noChangeArrowheads="1"/>
              </p:cNvSpPr>
              <p:nvPr/>
            </p:nvSpPr>
            <p:spPr bwMode="auto">
              <a:xfrm>
                <a:off x="1048" y="3772"/>
                <a:ext cx="190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R</a:t>
                </a: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1600" y="3188"/>
                <a:ext cx="191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1600" y="3008"/>
                <a:ext cx="191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25" name="Text Box 20"/>
              <p:cNvSpPr txBox="1">
                <a:spLocks noChangeArrowheads="1"/>
              </p:cNvSpPr>
              <p:nvPr/>
            </p:nvSpPr>
            <p:spPr bwMode="auto">
              <a:xfrm>
                <a:off x="1600" y="2823"/>
                <a:ext cx="191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1791" y="2823"/>
                <a:ext cx="193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27" name="Text Box 22"/>
              <p:cNvSpPr txBox="1">
                <a:spLocks noChangeArrowheads="1"/>
              </p:cNvSpPr>
              <p:nvPr/>
            </p:nvSpPr>
            <p:spPr bwMode="auto">
              <a:xfrm>
                <a:off x="1608" y="2628"/>
                <a:ext cx="191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1791" y="2636"/>
                <a:ext cx="193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29" name="Text Box 24"/>
              <p:cNvSpPr txBox="1">
                <a:spLocks noChangeArrowheads="1"/>
              </p:cNvSpPr>
              <p:nvPr/>
            </p:nvSpPr>
            <p:spPr bwMode="auto">
              <a:xfrm>
                <a:off x="2160" y="2260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30" name="Text Box 25"/>
              <p:cNvSpPr txBox="1">
                <a:spLocks noChangeArrowheads="1"/>
              </p:cNvSpPr>
              <p:nvPr/>
            </p:nvSpPr>
            <p:spPr bwMode="auto">
              <a:xfrm>
                <a:off x="2360" y="2256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31" name="Text Box 26"/>
              <p:cNvSpPr txBox="1">
                <a:spLocks noChangeArrowheads="1"/>
              </p:cNvSpPr>
              <p:nvPr/>
            </p:nvSpPr>
            <p:spPr bwMode="auto">
              <a:xfrm>
                <a:off x="2352" y="2073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P</a:t>
                </a:r>
              </a:p>
            </p:txBody>
          </p:sp>
          <p:sp>
            <p:nvSpPr>
              <p:cNvPr id="32" name="Text Box 27"/>
              <p:cNvSpPr txBox="1">
                <a:spLocks noChangeArrowheads="1"/>
              </p:cNvSpPr>
              <p:nvPr/>
            </p:nvSpPr>
            <p:spPr bwMode="auto">
              <a:xfrm>
                <a:off x="2160" y="3012"/>
                <a:ext cx="19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H</a:t>
                </a:r>
              </a:p>
            </p:txBody>
          </p:sp>
          <p:sp>
            <p:nvSpPr>
              <p:cNvPr id="33" name="Text Box 28"/>
              <p:cNvSpPr txBox="1">
                <a:spLocks noChangeArrowheads="1"/>
              </p:cNvSpPr>
              <p:nvPr/>
            </p:nvSpPr>
            <p:spPr bwMode="auto">
              <a:xfrm>
                <a:off x="3232" y="1824"/>
                <a:ext cx="336" cy="2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90000"/>
                  </a:lnSpc>
                </a:pPr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600</a:t>
                </a:r>
              </a:p>
              <a:p>
                <a:pPr>
                  <a:lnSpc>
                    <a:spcPct val="190000"/>
                  </a:lnSpc>
                </a:pPr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500</a:t>
                </a:r>
              </a:p>
              <a:p>
                <a:pPr>
                  <a:lnSpc>
                    <a:spcPct val="190000"/>
                  </a:lnSpc>
                </a:pPr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400</a:t>
                </a:r>
              </a:p>
              <a:p>
                <a:pPr>
                  <a:lnSpc>
                    <a:spcPct val="190000"/>
                  </a:lnSpc>
                </a:pPr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300</a:t>
                </a:r>
              </a:p>
              <a:p>
                <a:pPr>
                  <a:lnSpc>
                    <a:spcPct val="190000"/>
                  </a:lnSpc>
                </a:pPr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200</a:t>
                </a:r>
              </a:p>
              <a:p>
                <a:pPr>
                  <a:lnSpc>
                    <a:spcPct val="190000"/>
                  </a:lnSpc>
                </a:pPr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100</a:t>
                </a:r>
                <a:endParaRPr lang="ko-KR" altLang="en-US" sz="1400" b="0">
                  <a:solidFill>
                    <a:srgbClr val="1C1C1C"/>
                  </a:solidFill>
                  <a:latin typeface="Times New Roman" panose="02020603050405020304" pitchFamily="18" charset="0"/>
                  <a:ea typeface="바탕체" panose="02030609000101010101" pitchFamily="17" charset="-127"/>
                </a:endParaRPr>
              </a:p>
            </p:txBody>
          </p:sp>
          <p:sp>
            <p:nvSpPr>
              <p:cNvPr id="34" name="Text Box 29"/>
              <p:cNvSpPr txBox="1">
                <a:spLocks noChangeArrowheads="1"/>
              </p:cNvSpPr>
              <p:nvPr/>
            </p:nvSpPr>
            <p:spPr bwMode="auto">
              <a:xfrm>
                <a:off x="2975" y="2592"/>
                <a:ext cx="385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Y</a:t>
                </a:r>
                <a:r>
                  <a:rPr lang="ko-KR" altLang="en-US" sz="1400">
                    <a:solidFill>
                      <a:srgbClr val="1C1C1C"/>
                    </a:solidFill>
                  </a:rPr>
                  <a:t>축</a:t>
                </a:r>
              </a:p>
              <a:p>
                <a:r>
                  <a:rPr lang="ko-KR" altLang="en-US" sz="1400">
                    <a:solidFill>
                      <a:srgbClr val="1C1C1C"/>
                    </a:solidFill>
                  </a:rPr>
                  <a:t>(</a:t>
                </a:r>
                <a:r>
                  <a:rPr lang="en-US" altLang="ko-KR" sz="1400">
                    <a:solidFill>
                      <a:srgbClr val="1C1C1C"/>
                    </a:solidFill>
                  </a:rPr>
                  <a:t>m)</a:t>
                </a:r>
                <a:endParaRPr lang="en-US" altLang="ko-KR" sz="1400" b="0">
                  <a:solidFill>
                    <a:srgbClr val="1C1C1C"/>
                  </a:solidFill>
                </a:endParaRP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3439" y="3680"/>
                <a:ext cx="1729" cy="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ko-KR" altLang="en-US" sz="1400">
                    <a:solidFill>
                      <a:srgbClr val="1C1C1C"/>
                    </a:solidFill>
                    <a:latin typeface="Arial" panose="020B0604020202020204" pitchFamily="34" charset="0"/>
                    <a:ea typeface="바탕체" panose="02030609000101010101" pitchFamily="17" charset="-127"/>
                  </a:rPr>
                  <a:t>100    200     300     400     500</a:t>
                </a:r>
              </a:p>
            </p:txBody>
          </p:sp>
          <p:sp>
            <p:nvSpPr>
              <p:cNvPr id="36" name="Text Box 31"/>
              <p:cNvSpPr txBox="1">
                <a:spLocks noChangeArrowheads="1"/>
              </p:cNvSpPr>
              <p:nvPr/>
            </p:nvSpPr>
            <p:spPr bwMode="auto">
              <a:xfrm>
                <a:off x="4704" y="3816"/>
                <a:ext cx="624" cy="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X</a:t>
                </a:r>
                <a:r>
                  <a:rPr lang="ko-KR" altLang="en-US" sz="1400">
                    <a:solidFill>
                      <a:srgbClr val="1C1C1C"/>
                    </a:solidFill>
                  </a:rPr>
                  <a:t>축 (</a:t>
                </a:r>
                <a:r>
                  <a:rPr lang="en-US" altLang="ko-KR" sz="1400">
                    <a:solidFill>
                      <a:srgbClr val="1C1C1C"/>
                    </a:solidFill>
                  </a:rPr>
                  <a:t>m)</a:t>
                </a:r>
                <a:endParaRPr lang="en-US" altLang="ko-KR" sz="1400" b="0">
                  <a:solidFill>
                    <a:srgbClr val="1C1C1C"/>
                  </a:solidFill>
                </a:endParaRPr>
              </a:p>
            </p:txBody>
          </p:sp>
          <p:sp>
            <p:nvSpPr>
              <p:cNvPr id="37" name="Text Box 32"/>
              <p:cNvSpPr txBox="1">
                <a:spLocks noChangeArrowheads="1"/>
              </p:cNvSpPr>
              <p:nvPr/>
            </p:nvSpPr>
            <p:spPr bwMode="auto">
              <a:xfrm>
                <a:off x="3984" y="2688"/>
                <a:ext cx="144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R</a:t>
                </a:r>
                <a:endParaRPr lang="en-US" altLang="ko-KR" sz="1400" b="0">
                  <a:solidFill>
                    <a:srgbClr val="1C1C1C"/>
                  </a:solidFill>
                </a:endParaRP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4464" y="2880"/>
                <a:ext cx="144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P</a:t>
                </a:r>
                <a:endParaRPr lang="en-US" altLang="ko-KR" sz="1400" b="0">
                  <a:solidFill>
                    <a:srgbClr val="1C1C1C"/>
                  </a:solidFill>
                </a:endParaRPr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4864" y="2880"/>
                <a:ext cx="144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H</a:t>
                </a:r>
                <a:endParaRPr lang="en-US" altLang="ko-KR" sz="1400" b="0">
                  <a:solidFill>
                    <a:srgbClr val="1C1C1C"/>
                  </a:solidFill>
                </a:endParaRPr>
              </a:p>
            </p:txBody>
          </p:sp>
          <p:sp>
            <p:nvSpPr>
              <p:cNvPr id="40" name="Text Box 35"/>
              <p:cNvSpPr txBox="1">
                <a:spLocks noChangeArrowheads="1"/>
              </p:cNvSpPr>
              <p:nvPr/>
            </p:nvSpPr>
            <p:spPr bwMode="auto">
              <a:xfrm>
                <a:off x="5016" y="2160"/>
                <a:ext cx="144" cy="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P</a:t>
                </a:r>
                <a:endParaRPr lang="en-US" altLang="ko-KR" sz="1400" b="0">
                  <a:solidFill>
                    <a:srgbClr val="1C1C1C"/>
                  </a:solidFill>
                </a:endParaRPr>
              </a:p>
            </p:txBody>
          </p:sp>
          <p:sp>
            <p:nvSpPr>
              <p:cNvPr id="41" name="Text Box 36"/>
              <p:cNvSpPr txBox="1">
                <a:spLocks noChangeArrowheads="1"/>
              </p:cNvSpPr>
              <p:nvPr/>
            </p:nvSpPr>
            <p:spPr bwMode="auto">
              <a:xfrm>
                <a:off x="3791" y="3952"/>
                <a:ext cx="100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ko-KR" altLang="en-US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altLang="ko-KR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c) </a:t>
                </a:r>
                <a:r>
                  <a:rPr lang="ko-KR" altLang="en-US" sz="1600">
                    <a:solidFill>
                      <a:srgbClr val="1C1C1C"/>
                    </a:solidFill>
                    <a:latin typeface="Arial" panose="020B0604020202020204" pitchFamily="34" charset="0"/>
                  </a:rPr>
                  <a:t>벡터 구조</a:t>
                </a:r>
              </a:p>
            </p:txBody>
          </p:sp>
          <p:sp>
            <p:nvSpPr>
              <p:cNvPr id="42" name="Text Box 38"/>
              <p:cNvSpPr txBox="1">
                <a:spLocks noChangeArrowheads="1"/>
              </p:cNvSpPr>
              <p:nvPr/>
            </p:nvSpPr>
            <p:spPr bwMode="auto">
              <a:xfrm>
                <a:off x="4512" y="816"/>
                <a:ext cx="768" cy="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ko-KR" sz="1400">
                    <a:solidFill>
                      <a:srgbClr val="1C1C1C"/>
                    </a:solidFill>
                  </a:rPr>
                  <a:t>P : </a:t>
                </a:r>
                <a:r>
                  <a:rPr lang="ko-KR" altLang="en-US" sz="1400">
                    <a:solidFill>
                      <a:srgbClr val="1C1C1C"/>
                    </a:solidFill>
                  </a:rPr>
                  <a:t>소나무</a:t>
                </a:r>
              </a:p>
              <a:p>
                <a:r>
                  <a:rPr lang="en-US" altLang="ko-KR" sz="1400">
                    <a:solidFill>
                      <a:srgbClr val="1C1C1C"/>
                    </a:solidFill>
                  </a:rPr>
                  <a:t>H : </a:t>
                </a:r>
                <a:r>
                  <a:rPr lang="ko-KR" altLang="en-US" sz="1400">
                    <a:solidFill>
                      <a:srgbClr val="1C1C1C"/>
                    </a:solidFill>
                  </a:rPr>
                  <a:t>강</a:t>
                </a:r>
              </a:p>
              <a:p>
                <a:r>
                  <a:rPr lang="en-US" altLang="ko-KR" sz="1400">
                    <a:solidFill>
                      <a:srgbClr val="1C1C1C"/>
                    </a:solidFill>
                  </a:rPr>
                  <a:t>R : </a:t>
                </a:r>
                <a:r>
                  <a:rPr lang="ko-KR" altLang="en-US" sz="1400">
                    <a:solidFill>
                      <a:srgbClr val="1C1C1C"/>
                    </a:solidFill>
                  </a:rPr>
                  <a:t>가옥</a:t>
                </a:r>
                <a:endParaRPr lang="ko-KR" altLang="en-US" sz="1400" b="0">
                  <a:solidFill>
                    <a:srgbClr val="1C1C1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845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1009421"/>
            <a:ext cx="8504583" cy="5023539"/>
          </a:xfrm>
        </p:spPr>
        <p:txBody>
          <a:bodyPr/>
          <a:lstStyle/>
          <a:p>
            <a:r>
              <a:rPr lang="ko-KR" altLang="en-US" dirty="0" err="1" smtClean="0"/>
              <a:t>실세계</a:t>
            </a:r>
            <a:r>
              <a:rPr lang="ko-KR" altLang="en-US" dirty="0" smtClean="0"/>
              <a:t> 객체들의 벡터 데이터와 </a:t>
            </a:r>
            <a:r>
              <a:rPr lang="ko-KR" altLang="en-US" dirty="0" err="1" smtClean="0"/>
              <a:t>래스터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52" y="1557943"/>
            <a:ext cx="7549373" cy="4906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108406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벡터 데이터의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벡터 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2564189"/>
            <a:ext cx="8591550" cy="3181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51520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1105118"/>
            <a:ext cx="8504583" cy="26056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벡터 데이터의 유형</a:t>
            </a:r>
            <a:endParaRPr lang="en-US" altLang="ko-KR" sz="2000" dirty="0" smtClean="0"/>
          </a:p>
          <a:p>
            <a:pPr lvl="1">
              <a:lnSpc>
                <a:spcPct val="120000"/>
              </a:lnSpc>
            </a:pPr>
            <a:r>
              <a:rPr lang="ko-KR" altLang="en-US" sz="1800" b="1" dirty="0" smtClean="0"/>
              <a:t>스파게티 </a:t>
            </a:r>
            <a:r>
              <a:rPr lang="ko-KR" altLang="en-US" sz="1800" b="1" dirty="0" smtClean="0"/>
              <a:t>모델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면 형태의 공간 객체들을 일련의 </a:t>
            </a:r>
            <a:r>
              <a:rPr lang="en-US" altLang="ko-KR" sz="1800" dirty="0" smtClean="0"/>
              <a:t>(x, y) </a:t>
            </a:r>
            <a:r>
              <a:rPr lang="ko-KR" altLang="en-US" sz="1800" dirty="0" smtClean="0"/>
              <a:t>좌표로 단순히 저장함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pPr lvl="1">
              <a:lnSpc>
                <a:spcPct val="120000"/>
              </a:lnSpc>
            </a:pPr>
            <a:r>
              <a:rPr lang="ko-KR" altLang="en-US" sz="1800" b="1" dirty="0" smtClean="0"/>
              <a:t>위상 모델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공간적인 상호 연관 관계를 함께 저장함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pPr lvl="1">
              <a:lnSpc>
                <a:spcPct val="120000"/>
              </a:lnSpc>
            </a:pP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스파게티 구조의 예</a:t>
            </a:r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7" y="3466942"/>
            <a:ext cx="6393533" cy="2763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75675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벡터 데이터 간의 위상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위상</a:t>
            </a:r>
            <a:r>
              <a:rPr lang="en-US" altLang="ko-KR" dirty="0" smtClean="0"/>
              <a:t>(topology)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9" y="2635811"/>
            <a:ext cx="3648075" cy="1962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95" y="2454836"/>
            <a:ext cx="3867150" cy="232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4700" y="474118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위상 구조의 구축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69735" y="482196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위상 구조의 구축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208400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위상 구조를 통해 생성되는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인접성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연결성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포함성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69" y="2225512"/>
            <a:ext cx="4029075" cy="1219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853234"/>
            <a:ext cx="5086350" cy="933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5475667"/>
            <a:ext cx="4695825" cy="85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302976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903095"/>
            <a:ext cx="8504583" cy="5023539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ESRI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Shape </a:t>
            </a:r>
            <a:r>
              <a:rPr lang="ko-KR" altLang="en-US" sz="2400" dirty="0" smtClean="0"/>
              <a:t>파일</a:t>
            </a:r>
            <a:endParaRPr lang="en-US" altLang="ko-KR" sz="2400" dirty="0" smtClean="0"/>
          </a:p>
          <a:p>
            <a:pPr lvl="1"/>
            <a:r>
              <a:rPr lang="ko-KR" altLang="en-US" sz="2000" dirty="0"/>
              <a:t>점 좌표의 나열로 공간 객체를 입력하는 대신 점</a:t>
            </a:r>
            <a:r>
              <a:rPr lang="en-US" altLang="ko-KR" sz="2000" dirty="0"/>
              <a:t>(point), </a:t>
            </a:r>
            <a:r>
              <a:rPr lang="ko-KR" altLang="en-US" sz="2000" dirty="0" err="1" smtClean="0"/>
              <a:t>폴리라인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polyline), </a:t>
            </a:r>
            <a:r>
              <a:rPr lang="ko-KR" altLang="en-US" sz="2000" dirty="0"/>
              <a:t>다각형</a:t>
            </a:r>
            <a:r>
              <a:rPr lang="en-US" altLang="ko-KR" sz="2000" dirty="0"/>
              <a:t>(polygon) </a:t>
            </a:r>
            <a:r>
              <a:rPr lang="ko-KR" altLang="en-US" sz="2000" dirty="0"/>
              <a:t>등 각 객체의 </a:t>
            </a:r>
            <a:r>
              <a:rPr lang="ko-KR" altLang="en-US" sz="2000" dirty="0" err="1"/>
              <a:t>좌푯값을</a:t>
            </a:r>
            <a:r>
              <a:rPr lang="ko-KR" altLang="en-US" sz="2000" dirty="0"/>
              <a:t> 포함한 기하학적 </a:t>
            </a:r>
            <a:r>
              <a:rPr lang="ko-KR" altLang="en-US" sz="2000" dirty="0" smtClean="0"/>
              <a:t>속성을 </a:t>
            </a:r>
            <a:r>
              <a:rPr lang="ko-KR" altLang="en-US" sz="2000" dirty="0"/>
              <a:t>저장하고 이에 연결된 속성정보도 </a:t>
            </a:r>
            <a:r>
              <a:rPr lang="ko-KR" altLang="en-US" sz="2000" dirty="0" smtClean="0"/>
              <a:t>포함</a:t>
            </a:r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72" y="2297443"/>
            <a:ext cx="6200775" cy="3924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34056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988157"/>
            <a:ext cx="8504583" cy="50235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/>
              <a:t>래스터</a:t>
            </a:r>
            <a:r>
              <a:rPr lang="ko-KR" altLang="en-US" sz="2400" dirty="0" smtClean="0"/>
              <a:t> 데이터의 자료구조</a:t>
            </a:r>
            <a:endParaRPr lang="en-US" altLang="ko-KR" sz="24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규칙적으로 배열된 정사각형의 셀</a:t>
            </a:r>
            <a:r>
              <a:rPr lang="en-US" altLang="ko-KR" sz="2000" dirty="0"/>
              <a:t>(cell) </a:t>
            </a:r>
            <a:r>
              <a:rPr lang="ko-KR" altLang="en-US" sz="2000" dirty="0"/>
              <a:t>격자에 </a:t>
            </a:r>
            <a:r>
              <a:rPr lang="ko-KR" altLang="en-US" sz="2000" dirty="0" smtClean="0"/>
              <a:t>기반을 </a:t>
            </a:r>
            <a:r>
              <a:rPr lang="ko-KR" altLang="en-US" sz="2000" dirty="0" smtClean="0"/>
              <a:t>두고 </a:t>
            </a:r>
            <a:r>
              <a:rPr lang="ko-KR" altLang="en-US" sz="2000" dirty="0"/>
              <a:t>공간 객체를 </a:t>
            </a:r>
            <a:r>
              <a:rPr lang="ko-KR" altLang="en-US" sz="2000" dirty="0" smtClean="0"/>
              <a:t>표현</a:t>
            </a:r>
            <a:endParaRPr lang="en-US" altLang="ko-KR" sz="2000" dirty="0" smtClean="0"/>
          </a:p>
          <a:p>
            <a:pPr lvl="2">
              <a:lnSpc>
                <a:spcPct val="150000"/>
              </a:lnSpc>
            </a:pPr>
            <a:r>
              <a:rPr lang="ko-KR" altLang="en-US" sz="1800" dirty="0" smtClean="0"/>
              <a:t>자료의 저장 </a:t>
            </a:r>
            <a:r>
              <a:rPr lang="ko-KR" altLang="en-US" sz="1800" dirty="0"/>
              <a:t>방식이 단순하고 </a:t>
            </a:r>
            <a:r>
              <a:rPr lang="ko-KR" altLang="en-US" sz="1800" dirty="0" smtClean="0"/>
              <a:t>효율적임</a:t>
            </a:r>
            <a:endParaRPr lang="ko-KR" altLang="en-US" sz="1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데이터 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9" y="3201376"/>
            <a:ext cx="7029450" cy="2714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80645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래스터</a:t>
            </a:r>
            <a:r>
              <a:rPr lang="ko-KR" altLang="en-US" dirty="0" smtClean="0"/>
              <a:t> 데이터 파일로의 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3" y="2406584"/>
            <a:ext cx="2695575" cy="266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62" y="2373873"/>
            <a:ext cx="2705100" cy="2657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922" y="2202423"/>
            <a:ext cx="1790700" cy="2828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3510" y="523093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실세계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11659" y="521067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래스터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27660" y="52083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파일 구조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154436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1020055"/>
            <a:ext cx="8504583" cy="5023539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래스터</a:t>
            </a:r>
            <a:r>
              <a:rPr lang="ko-KR" altLang="en-US" sz="2400" dirty="0" smtClean="0"/>
              <a:t> 데이터의 지도화와 </a:t>
            </a:r>
            <a:r>
              <a:rPr lang="ko-KR" altLang="en-US" sz="2400" dirty="0" err="1" smtClean="0"/>
              <a:t>부정확성</a:t>
            </a:r>
            <a:r>
              <a:rPr lang="ko-KR" altLang="en-US" sz="2400" dirty="0" smtClean="0"/>
              <a:t> 실례</a:t>
            </a:r>
            <a:endParaRPr lang="ko-KR" altLang="en-US" sz="2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259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4" y="1489314"/>
            <a:ext cx="6399572" cy="5163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243815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공간 데이터 생성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모델</a:t>
            </a:r>
          </a:p>
        </p:txBody>
      </p:sp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17C8-E3B0-4F10-8D68-002190C69BCF}" type="slidenum">
              <a:rPr lang="ko-KR" altLang="en-US"/>
              <a:pPr/>
              <a:t>242</a:t>
            </a:fld>
            <a:endParaRPr lang="en-US" altLang="ko-KR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2254250" y="1791928"/>
            <a:ext cx="2438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현실세계</a:t>
            </a: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2254250" y="2625365"/>
            <a:ext cx="2438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현실세계 모델</a:t>
            </a: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2254250" y="3387365"/>
            <a:ext cx="2438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 모델</a:t>
            </a:r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2254250" y="4835165"/>
            <a:ext cx="2438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데이터베이스</a:t>
            </a: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2254250" y="6054365"/>
            <a:ext cx="2438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지도/보고서</a:t>
            </a: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5454650" y="1776053"/>
            <a:ext cx="1438275" cy="677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실제적인 현상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성질, 특성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연결성</a:t>
            </a: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5454650" y="2625365"/>
            <a:ext cx="1447800" cy="677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개체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유형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속성</a:t>
            </a: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5454650" y="3434990"/>
            <a:ext cx="1447800" cy="1254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객체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유형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속성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관계성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위상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품질</a:t>
            </a: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5454650" y="4868503"/>
            <a:ext cx="1447800" cy="1254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객체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유형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속성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관계성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위상</a:t>
            </a:r>
          </a:p>
          <a:p>
            <a:pPr eaLnBrk="0" latinLnBrk="0" hangingPunct="0">
              <a:lnSpc>
                <a:spcPct val="90000"/>
              </a:lnSpc>
              <a:spcBef>
                <a:spcPct val="0"/>
              </a:spcBef>
              <a:buSzTx/>
            </a:pPr>
            <a:r>
              <a:rPr kumimoji="0" lang="ko-KR" altLang="en-US" sz="14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품질</a:t>
            </a: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 flipH="1">
            <a:off x="4616450" y="193956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H="1">
            <a:off x="4616450" y="285396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 flipH="1">
            <a:off x="4616450" y="361596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 flipH="1">
            <a:off x="4616450" y="498756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AutoShape 29"/>
          <p:cNvSpPr>
            <a:spLocks noChangeArrowheads="1"/>
          </p:cNvSpPr>
          <p:nvPr/>
        </p:nvSpPr>
        <p:spPr bwMode="auto">
          <a:xfrm>
            <a:off x="3016250" y="2244365"/>
            <a:ext cx="914400" cy="304800"/>
          </a:xfrm>
          <a:prstGeom prst="downArrow">
            <a:avLst>
              <a:gd name="adj1" fmla="val 50000"/>
              <a:gd name="adj2" fmla="val 54167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AutoShape 30"/>
          <p:cNvSpPr>
            <a:spLocks noChangeArrowheads="1"/>
          </p:cNvSpPr>
          <p:nvPr/>
        </p:nvSpPr>
        <p:spPr bwMode="auto">
          <a:xfrm>
            <a:off x="3016250" y="3039703"/>
            <a:ext cx="914400" cy="304800"/>
          </a:xfrm>
          <a:prstGeom prst="downArrow">
            <a:avLst>
              <a:gd name="adj1" fmla="val 50000"/>
              <a:gd name="adj2" fmla="val 54167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AutoShape 31"/>
          <p:cNvSpPr>
            <a:spLocks noChangeArrowheads="1"/>
          </p:cNvSpPr>
          <p:nvPr/>
        </p:nvSpPr>
        <p:spPr bwMode="auto">
          <a:xfrm>
            <a:off x="3016250" y="3844565"/>
            <a:ext cx="914400" cy="914400"/>
          </a:xfrm>
          <a:prstGeom prst="downArrow">
            <a:avLst>
              <a:gd name="adj1" fmla="val 50000"/>
              <a:gd name="adj2" fmla="val 13889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AutoShape 32"/>
          <p:cNvSpPr>
            <a:spLocks noChangeArrowheads="1"/>
          </p:cNvSpPr>
          <p:nvPr/>
        </p:nvSpPr>
        <p:spPr bwMode="auto">
          <a:xfrm>
            <a:off x="3016250" y="5292365"/>
            <a:ext cx="914400" cy="685800"/>
          </a:xfrm>
          <a:prstGeom prst="downArrow">
            <a:avLst>
              <a:gd name="adj1" fmla="val 50000"/>
              <a:gd name="adj2" fmla="val 2407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40873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977524"/>
            <a:ext cx="8690547" cy="3073481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래스터</a:t>
            </a:r>
            <a:r>
              <a:rPr lang="ko-KR" altLang="en-US" sz="2400" dirty="0" smtClean="0"/>
              <a:t> 데이터의 활용</a:t>
            </a:r>
            <a:endParaRPr lang="en-US" altLang="ko-KR" sz="2400" dirty="0" smtClean="0"/>
          </a:p>
          <a:p>
            <a:pPr lvl="1"/>
            <a:r>
              <a:rPr lang="ko-KR" altLang="en-US" sz="2000" b="1" dirty="0"/>
              <a:t>셀 기반의 구조이기 때문에 고도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강수량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기온 등 </a:t>
            </a:r>
            <a:r>
              <a:rPr lang="ko-KR" altLang="en-US" sz="2000" b="1" dirty="0" smtClean="0"/>
              <a:t>연속적인 </a:t>
            </a:r>
            <a:r>
              <a:rPr lang="ko-KR" altLang="en-US" sz="2000" b="1" dirty="0"/>
              <a:t>공간 객체를 표현하기에 </a:t>
            </a:r>
            <a:r>
              <a:rPr lang="ko-KR" altLang="en-US" sz="2000" b="1" dirty="0" smtClean="0"/>
              <a:t>적당</a:t>
            </a:r>
            <a:endParaRPr lang="en-US" altLang="ko-KR" sz="2000" b="1" dirty="0" smtClean="0"/>
          </a:p>
          <a:p>
            <a:pPr lvl="1"/>
            <a:r>
              <a:rPr lang="ko-KR" altLang="en-US" sz="2000" dirty="0"/>
              <a:t>인공위성으로 얻는 </a:t>
            </a:r>
            <a:r>
              <a:rPr lang="ko-KR" altLang="en-US" sz="2000" dirty="0" smtClean="0"/>
              <a:t>원격탐사 영상처럼 </a:t>
            </a:r>
            <a:r>
              <a:rPr lang="ko-KR" altLang="en-US" sz="2000" dirty="0"/>
              <a:t>추가적인 영상 처리 과정을 거쳐 범주형 자료로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  <a:p>
            <a:pPr lvl="2"/>
            <a:r>
              <a:rPr lang="ko-KR" altLang="en-US" sz="1800" dirty="0"/>
              <a:t>셀에 입력되는 데이터는 명목・서열・등간・비율 </a:t>
            </a:r>
            <a:r>
              <a:rPr lang="ko-KR" altLang="en-US" sz="1800" dirty="0" smtClean="0"/>
              <a:t>척도로 </a:t>
            </a:r>
            <a:r>
              <a:rPr lang="ko-KR" altLang="en-US" sz="1800" dirty="0" smtClean="0"/>
              <a:t>저장</a:t>
            </a:r>
            <a:endParaRPr lang="en-US" altLang="ko-KR" sz="1800" dirty="0" smtClean="0"/>
          </a:p>
          <a:p>
            <a:pPr lvl="2"/>
            <a:endParaRPr lang="en-US" altLang="ko-KR" sz="1800" dirty="0"/>
          </a:p>
          <a:p>
            <a:r>
              <a:rPr lang="ko-KR" altLang="en-US" sz="2400" dirty="0" smtClean="0"/>
              <a:t>포맷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ArcGRID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GeoTIFF</a:t>
            </a:r>
            <a:endParaRPr lang="ko-KR" altLang="en-US" sz="2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67526" y="4719609"/>
            <a:ext cx="573621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YDVYGOStd13"/>
              </a:rPr>
              <a:t>척도</a:t>
            </a:r>
            <a:r>
              <a:rPr lang="en-US" altLang="ko-KR" sz="1400" dirty="0">
                <a:latin typeface="YDVYGOStd12"/>
              </a:rPr>
              <a:t>: </a:t>
            </a:r>
            <a:r>
              <a:rPr lang="ko-KR" altLang="en-US" sz="1400" dirty="0" err="1">
                <a:latin typeface="YDVYGOStd12"/>
              </a:rPr>
              <a:t>수닙된</a:t>
            </a:r>
            <a:r>
              <a:rPr lang="ko-KR" altLang="en-US" sz="1400" dirty="0">
                <a:latin typeface="YDVYGOStd12"/>
              </a:rPr>
              <a:t> 자료의 </a:t>
            </a:r>
            <a:r>
              <a:rPr lang="ko-KR" altLang="en-US" sz="1400" dirty="0" smtClean="0">
                <a:latin typeface="YDVYGOStd12"/>
              </a:rPr>
              <a:t>성질을 </a:t>
            </a:r>
            <a:r>
              <a:rPr lang="ko-KR" altLang="en-US" sz="1400" dirty="0">
                <a:latin typeface="YDVYGOStd12"/>
              </a:rPr>
              <a:t>나타내는 </a:t>
            </a:r>
            <a:r>
              <a:rPr lang="ko-KR" altLang="en-US" sz="1400" dirty="0" smtClean="0">
                <a:latin typeface="YDVYGOStd12"/>
              </a:rPr>
              <a:t>것</a:t>
            </a:r>
            <a:endParaRPr lang="en-US" altLang="ko-KR" sz="1400" dirty="0" smtClean="0">
              <a:latin typeface="YDVYGOStd12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 smtClean="0">
                <a:latin typeface="YDVYGOStd12"/>
              </a:rPr>
              <a:t>명목 척도</a:t>
            </a:r>
            <a:r>
              <a:rPr lang="en-US" altLang="ko-KR" sz="1400" dirty="0" smtClean="0">
                <a:latin typeface="YDVYGOStd12"/>
              </a:rPr>
              <a:t>(</a:t>
            </a:r>
            <a:r>
              <a:rPr lang="ko-KR" altLang="en-US" sz="1400" dirty="0">
                <a:latin typeface="YDVYGOStd12"/>
              </a:rPr>
              <a:t>예</a:t>
            </a:r>
            <a:r>
              <a:rPr lang="en-US" altLang="ko-KR" sz="1400" dirty="0">
                <a:latin typeface="YDVYGOStd12"/>
              </a:rPr>
              <a:t>: </a:t>
            </a:r>
            <a:r>
              <a:rPr lang="ko-KR" altLang="en-US" sz="1400" dirty="0">
                <a:latin typeface="YDVYGOStd12"/>
              </a:rPr>
              <a:t>셀의 값이 서울</a:t>
            </a:r>
            <a:r>
              <a:rPr lang="en-US" altLang="ko-KR" sz="1400" dirty="0">
                <a:latin typeface="YDVYGOStd12"/>
              </a:rPr>
              <a:t>, </a:t>
            </a:r>
            <a:r>
              <a:rPr lang="ko-KR" altLang="en-US" sz="1400" dirty="0" smtClean="0">
                <a:latin typeface="YDVYGOStd12"/>
              </a:rPr>
              <a:t>부산 </a:t>
            </a:r>
            <a:r>
              <a:rPr lang="ko-KR" altLang="en-US" sz="1400" dirty="0">
                <a:latin typeface="YDVYGOStd12"/>
              </a:rPr>
              <a:t>등을 의미</a:t>
            </a:r>
            <a:r>
              <a:rPr lang="en-US" altLang="ko-KR" sz="1400" dirty="0">
                <a:latin typeface="YDVYGOStd12"/>
              </a:rPr>
              <a:t>), </a:t>
            </a:r>
            <a:endParaRPr lang="en-US" altLang="ko-KR" sz="1400" dirty="0" smtClean="0">
              <a:latin typeface="YDVYGOStd12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 smtClean="0">
                <a:latin typeface="YDVYGOStd12"/>
              </a:rPr>
              <a:t>서열 척도</a:t>
            </a:r>
            <a:r>
              <a:rPr lang="en-US" altLang="ko-KR" sz="1400" dirty="0" smtClean="0">
                <a:latin typeface="YDVYGOStd12"/>
              </a:rPr>
              <a:t>(</a:t>
            </a:r>
            <a:r>
              <a:rPr lang="ko-KR" altLang="en-US" sz="1400" dirty="0">
                <a:latin typeface="YDVYGOStd12"/>
              </a:rPr>
              <a:t>예</a:t>
            </a:r>
            <a:r>
              <a:rPr lang="en-US" altLang="ko-KR" sz="1400" dirty="0">
                <a:latin typeface="YDVYGOStd12"/>
              </a:rPr>
              <a:t>: </a:t>
            </a:r>
            <a:r>
              <a:rPr lang="ko-KR" altLang="en-US" sz="1400" dirty="0">
                <a:latin typeface="YDVYGOStd12"/>
              </a:rPr>
              <a:t>셀의 값이 우수</a:t>
            </a:r>
            <a:r>
              <a:rPr lang="en-US" altLang="ko-KR" sz="1400" dirty="0">
                <a:latin typeface="YDVYGOStd12"/>
              </a:rPr>
              <a:t>, </a:t>
            </a:r>
            <a:r>
              <a:rPr lang="ko-KR" altLang="en-US" sz="1400" dirty="0" smtClean="0">
                <a:latin typeface="YDVYGOStd12"/>
              </a:rPr>
              <a:t>보통</a:t>
            </a:r>
            <a:r>
              <a:rPr lang="en-US" altLang="ko-KR" sz="1400" dirty="0">
                <a:latin typeface="YDVYGOStd12"/>
              </a:rPr>
              <a:t>, </a:t>
            </a:r>
            <a:r>
              <a:rPr lang="ko-KR" altLang="en-US" sz="1400" dirty="0">
                <a:latin typeface="YDVYGOStd12"/>
              </a:rPr>
              <a:t>미흡을 나타냄</a:t>
            </a:r>
            <a:r>
              <a:rPr lang="en-US" altLang="ko-KR" sz="1400" dirty="0">
                <a:latin typeface="YDVYGOStd12"/>
              </a:rPr>
              <a:t>), </a:t>
            </a:r>
            <a:endParaRPr lang="en-US" altLang="ko-KR" sz="1400" dirty="0" smtClean="0">
              <a:latin typeface="YDVYGOStd12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 err="1" smtClean="0">
                <a:latin typeface="YDVYGOStd12"/>
              </a:rPr>
              <a:t>등간척도</a:t>
            </a:r>
            <a:r>
              <a:rPr lang="en-US" altLang="ko-KR" sz="1400" dirty="0">
                <a:latin typeface="YDVYGOStd12"/>
              </a:rPr>
              <a:t>(</a:t>
            </a:r>
            <a:r>
              <a:rPr lang="ko-KR" altLang="en-US" sz="1400" dirty="0">
                <a:latin typeface="YDVYGOStd12"/>
              </a:rPr>
              <a:t>예</a:t>
            </a:r>
            <a:r>
              <a:rPr lang="en-US" altLang="ko-KR" sz="1400" dirty="0">
                <a:latin typeface="YDVYGOStd12"/>
              </a:rPr>
              <a:t>: </a:t>
            </a:r>
            <a:r>
              <a:rPr lang="ko-KR" altLang="en-US" sz="1400" dirty="0">
                <a:latin typeface="YDVYGOStd12"/>
              </a:rPr>
              <a:t>셀의 값이 </a:t>
            </a:r>
            <a:r>
              <a:rPr lang="ko-KR" altLang="en-US" sz="1400" dirty="0" smtClean="0">
                <a:latin typeface="YDVYGOStd12"/>
              </a:rPr>
              <a:t>온도와 </a:t>
            </a:r>
            <a:r>
              <a:rPr lang="ko-KR" altLang="en-US" sz="1400" dirty="0">
                <a:latin typeface="YDVYGOStd12"/>
              </a:rPr>
              <a:t>같이 숫자로 </a:t>
            </a:r>
            <a:r>
              <a:rPr lang="ko-KR" altLang="en-US" sz="1400" dirty="0" smtClean="0">
                <a:latin typeface="YDVYGOStd12"/>
              </a:rPr>
              <a:t>표시되지만 </a:t>
            </a:r>
            <a:r>
              <a:rPr lang="en-US" altLang="ko-KR" sz="1400" dirty="0">
                <a:latin typeface="YDVYGOStd12"/>
              </a:rPr>
              <a:t>0</a:t>
            </a:r>
            <a:r>
              <a:rPr lang="ko-KR" altLang="en-US" sz="1400" dirty="0">
                <a:latin typeface="YDVYGOStd12"/>
              </a:rPr>
              <a:t>이 온도가 없음을 </a:t>
            </a:r>
            <a:r>
              <a:rPr lang="ko-KR" altLang="en-US" sz="1400" dirty="0" smtClean="0">
                <a:latin typeface="YDVYGOStd12"/>
              </a:rPr>
              <a:t>의미하는 </a:t>
            </a:r>
            <a:r>
              <a:rPr lang="ko-KR" altLang="en-US" sz="1400" dirty="0">
                <a:latin typeface="YDVYGOStd12"/>
              </a:rPr>
              <a:t>것은 아님</a:t>
            </a:r>
            <a:r>
              <a:rPr lang="en-US" altLang="ko-KR" sz="1400" dirty="0">
                <a:latin typeface="YDVYGOStd12"/>
              </a:rPr>
              <a:t>), </a:t>
            </a:r>
            <a:endParaRPr lang="en-US" altLang="ko-KR" sz="1400" dirty="0" smtClean="0">
              <a:latin typeface="YDVYGOStd12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 smtClean="0">
                <a:latin typeface="YDVYGOStd12"/>
              </a:rPr>
              <a:t>비율척도</a:t>
            </a:r>
            <a:r>
              <a:rPr lang="en-US" altLang="ko-KR" sz="1400" dirty="0">
                <a:latin typeface="YDVYGOStd12"/>
              </a:rPr>
              <a:t>(</a:t>
            </a:r>
            <a:r>
              <a:rPr lang="ko-KR" altLang="en-US" sz="1400" dirty="0">
                <a:latin typeface="YDVYGOStd12"/>
              </a:rPr>
              <a:t>예</a:t>
            </a:r>
            <a:r>
              <a:rPr lang="en-US" altLang="ko-KR" sz="1400" dirty="0">
                <a:latin typeface="YDVYGOStd12"/>
              </a:rPr>
              <a:t>: </a:t>
            </a:r>
            <a:r>
              <a:rPr lang="ko-KR" altLang="en-US" sz="1400" dirty="0">
                <a:latin typeface="YDVYGOStd12"/>
              </a:rPr>
              <a:t>셀의 값이 </a:t>
            </a:r>
            <a:r>
              <a:rPr lang="ko-KR" altLang="en-US" sz="1400" dirty="0" smtClean="0">
                <a:latin typeface="YDVYGOStd12"/>
              </a:rPr>
              <a:t>면적과 </a:t>
            </a:r>
            <a:r>
              <a:rPr lang="ko-KR" altLang="en-US" sz="1400" dirty="0">
                <a:latin typeface="YDVYGOStd12"/>
              </a:rPr>
              <a:t>같이 숫자로 </a:t>
            </a:r>
            <a:r>
              <a:rPr lang="ko-KR" altLang="en-US" sz="1400" dirty="0" smtClean="0">
                <a:latin typeface="YDVYGOStd12"/>
              </a:rPr>
              <a:t>표시되지만 </a:t>
            </a:r>
            <a:r>
              <a:rPr lang="en-US" altLang="ko-KR" sz="1400" dirty="0">
                <a:latin typeface="YDVYGOStd12"/>
              </a:rPr>
              <a:t>0</a:t>
            </a:r>
            <a:r>
              <a:rPr lang="ko-KR" altLang="en-US" sz="1400" dirty="0">
                <a:latin typeface="YDVYGOStd12"/>
              </a:rPr>
              <a:t>은 </a:t>
            </a:r>
            <a:r>
              <a:rPr lang="ko-KR" altLang="en-US" sz="1400" dirty="0" smtClean="0">
                <a:latin typeface="YDVYGOStd12"/>
              </a:rPr>
              <a:t>면적이 </a:t>
            </a:r>
            <a:r>
              <a:rPr lang="ko-KR" altLang="en-US" sz="1400" dirty="0">
                <a:latin typeface="YDVYGOStd12"/>
              </a:rPr>
              <a:t>없음을 </a:t>
            </a:r>
            <a:r>
              <a:rPr lang="ko-KR" altLang="en-US" sz="1400" dirty="0" smtClean="0">
                <a:latin typeface="YDVYGOStd12"/>
              </a:rPr>
              <a:t>나타내므로 </a:t>
            </a:r>
            <a:r>
              <a:rPr lang="ko-KR" altLang="en-US" sz="1400" dirty="0">
                <a:latin typeface="YDVYGOStd12"/>
              </a:rPr>
              <a:t>비율 계산이 </a:t>
            </a:r>
            <a:r>
              <a:rPr lang="ko-KR" altLang="en-US" sz="1400" dirty="0" smtClean="0">
                <a:latin typeface="YDVYGOStd12"/>
              </a:rPr>
              <a:t>가능함</a:t>
            </a:r>
            <a:r>
              <a:rPr lang="en-US" altLang="ko-KR" sz="1400" dirty="0" smtClean="0">
                <a:latin typeface="YDVYGOStd12"/>
              </a:rPr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5442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데이터와 참조 체계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1" y="1635126"/>
            <a:ext cx="7553325" cy="5086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93746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격자의 크기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정보의 추출과 자료의 조작에 </a:t>
            </a:r>
            <a:r>
              <a:rPr lang="ko-KR" altLang="en-US" dirty="0" smtClean="0"/>
              <a:t>관계가 높음</a:t>
            </a:r>
            <a:endParaRPr lang="ko-KR" altLang="en-US" dirty="0"/>
          </a:p>
          <a:p>
            <a:pPr>
              <a:lnSpc>
                <a:spcPct val="260000"/>
              </a:lnSpc>
            </a:pPr>
            <a:r>
              <a:rPr lang="ko-KR" altLang="en-US" dirty="0"/>
              <a:t> 격자구조의 압축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Run-length </a:t>
            </a:r>
            <a:r>
              <a:rPr lang="ko-KR" altLang="en-US" dirty="0"/>
              <a:t>코드</a:t>
            </a:r>
          </a:p>
          <a:p>
            <a:pPr lvl="1">
              <a:lnSpc>
                <a:spcPct val="160000"/>
              </a:lnSpc>
            </a:pPr>
            <a:r>
              <a:rPr lang="en-US" altLang="ko-KR" dirty="0" err="1"/>
              <a:t>Quadtree</a:t>
            </a:r>
            <a:r>
              <a:rPr lang="en-US" altLang="ko-KR" dirty="0"/>
              <a:t> </a:t>
            </a:r>
            <a:r>
              <a:rPr lang="ko-KR" altLang="en-US" dirty="0"/>
              <a:t>기법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블록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(block code)</a:t>
            </a:r>
            <a:endParaRPr lang="ko-KR" altLang="en-US" dirty="0"/>
          </a:p>
          <a:p>
            <a:pPr lvl="1">
              <a:lnSpc>
                <a:spcPct val="160000"/>
              </a:lnSpc>
            </a:pPr>
            <a:r>
              <a:rPr lang="ko-KR" altLang="en-US" dirty="0"/>
              <a:t>체인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(chain code)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데이터 저장방법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27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Run-length </a:t>
            </a:r>
            <a:r>
              <a:rPr lang="ko-KR" altLang="en-US" dirty="0" smtClean="0"/>
              <a:t>코드에 의한 압축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저장방법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50" y="1809161"/>
            <a:ext cx="8143875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1093937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Quadtree</a:t>
            </a:r>
            <a:r>
              <a:rPr lang="en-US" altLang="ko-KR" dirty="0"/>
              <a:t> </a:t>
            </a:r>
            <a:r>
              <a:rPr lang="ko-KR" altLang="en-US" dirty="0"/>
              <a:t>모형을 이용한 지역의 분할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44" y="1911910"/>
            <a:ext cx="8109692" cy="3840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2917627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코드 기법을 </a:t>
            </a:r>
            <a:r>
              <a:rPr lang="ko-KR" altLang="en-US" dirty="0" smtClean="0"/>
              <a:t>이용한 데이터 압축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저장방법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03" y="2121756"/>
            <a:ext cx="2952750" cy="2933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32" y="1650857"/>
            <a:ext cx="5044975" cy="3875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8532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체인 코드를 이용한 경계의 </a:t>
            </a:r>
            <a:r>
              <a:rPr lang="ko-KR" altLang="en-US" sz="2000" dirty="0" smtClean="0"/>
              <a:t>분할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공간 객체의 경계선 정보만 저장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</a:t>
            </a:r>
            <a:r>
              <a:rPr lang="ko-KR" altLang="en-US" dirty="0" smtClean="0"/>
              <a:t>저장방법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266</a:t>
            </a:fld>
            <a:endParaRPr lang="ko-KR" alt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707072" y="1760926"/>
            <a:ext cx="5980814" cy="4289000"/>
            <a:chOff x="1344" y="1468"/>
            <a:chExt cx="3600" cy="2537"/>
          </a:xfrm>
        </p:grpSpPr>
        <p:pic>
          <p:nvPicPr>
            <p:cNvPr id="6" name="Picture 3" descr="그림3-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" y="1632"/>
              <a:ext cx="2561" cy="2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643" y="1468"/>
              <a:ext cx="3301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1     2     3    4     5     6    7     8     9   10   11  12   13   14  15   16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344" y="1632"/>
              <a:ext cx="287" cy="2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2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3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4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5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6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7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8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9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10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11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12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13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14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15</a:t>
              </a:r>
            </a:p>
            <a:p>
              <a:pPr algn="r">
                <a:lnSpc>
                  <a:spcPct val="90000"/>
                </a:lnSpc>
              </a:pPr>
              <a:r>
                <a:rPr lang="ko-KR" altLang="en-US" sz="1100">
                  <a:solidFill>
                    <a:srgbClr val="1C1C1C"/>
                  </a:solidFill>
                  <a:latin typeface="Arial" panose="020B0604020202020204" pitchFamily="34" charset="0"/>
                </a:rPr>
                <a:t>16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177220" y="2038181"/>
            <a:ext cx="1860451" cy="1678232"/>
            <a:chOff x="6655678" y="2972656"/>
            <a:chExt cx="1860451" cy="1678232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6902450" y="3806456"/>
              <a:ext cx="1359048" cy="106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7597110" y="3304954"/>
              <a:ext cx="5169" cy="100300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8214443" y="363242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0</a:t>
              </a:r>
              <a:endParaRPr lang="ko-KR" altLang="en-US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446267" y="428155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55678" y="3661209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465980" y="297265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3</a:t>
              </a:r>
              <a:endParaRPr lang="ko-KR" altLang="en-US" b="1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208302" y="3835719"/>
            <a:ext cx="28151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위의 네 방향을 가정하여 </a:t>
            </a:r>
            <a:endParaRPr lang="en-US" altLang="ko-KR" dirty="0" smtClean="0"/>
          </a:p>
          <a:p>
            <a:r>
              <a:rPr lang="ko-KR" altLang="en-US" dirty="0" smtClean="0"/>
              <a:t>경계선 정보를 저장하면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030010030103000112111…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07072" y="3716413"/>
            <a:ext cx="510031" cy="572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-9951" y="3454633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/>
              <a:t>시작 위치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9210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966892"/>
            <a:ext cx="8504583" cy="502353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다중 </a:t>
            </a:r>
            <a:r>
              <a:rPr lang="ko-KR" altLang="en-US" sz="2400" dirty="0" err="1" smtClean="0"/>
              <a:t>레이어에서의</a:t>
            </a:r>
            <a:r>
              <a:rPr lang="ko-KR" altLang="en-US" sz="2400" dirty="0" smtClean="0"/>
              <a:t> 구역 통계 연산의 종류</a:t>
            </a:r>
            <a:endParaRPr lang="ko-KR" altLang="en-US" sz="2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래스터</a:t>
            </a:r>
            <a:r>
              <a:rPr lang="ko-KR" altLang="en-US" dirty="0"/>
              <a:t> 데이터 공간 </a:t>
            </a:r>
            <a:r>
              <a:rPr lang="ko-KR" altLang="en-US" dirty="0" smtClean="0"/>
              <a:t>질의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7" y="1480450"/>
            <a:ext cx="5697013" cy="5207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44108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위성영상을 활용한 정규화 식생 지수 표현</a:t>
            </a:r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데이터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20" y="1607079"/>
            <a:ext cx="5917281" cy="5250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13838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1083851"/>
            <a:ext cx="8504583" cy="50235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데이터 일반사항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사용될 데이터의 </a:t>
            </a:r>
            <a:r>
              <a:rPr lang="ko-KR" altLang="en-US" sz="2000" dirty="0" err="1"/>
              <a:t>생성원</a:t>
            </a:r>
            <a:r>
              <a:rPr lang="ko-KR" altLang="en-US" sz="2000" dirty="0"/>
              <a:t>(</a:t>
            </a:r>
            <a:r>
              <a:rPr lang="en-US" altLang="ko-KR" sz="2000" dirty="0"/>
              <a:t>Source)</a:t>
            </a:r>
            <a:r>
              <a:rPr lang="ko-KR" altLang="en-US" sz="2000" dirty="0"/>
              <a:t>과 기존 데이터의 </a:t>
            </a:r>
            <a:r>
              <a:rPr lang="en-US" altLang="ko-KR" sz="2000" dirty="0"/>
              <a:t>Format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및 추후 사용될 데이터의 형태 고려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데이터의 有.無 파악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표현될 정보의 특성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자료의 정밀도와 현상의 특성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경제성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데이터의 생성 비용</a:t>
            </a: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자료구조의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벡터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래스터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75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공간 데이터의 구성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공간 데이터베이스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243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495161" y="2904365"/>
            <a:ext cx="5995447" cy="188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904214" y="3129698"/>
            <a:ext cx="5203596" cy="11406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8887" y="31280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위치정보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64844" y="3533366"/>
            <a:ext cx="4856083" cy="673763"/>
            <a:chOff x="2873896" y="4926845"/>
            <a:chExt cx="3267028" cy="673763"/>
          </a:xfrm>
        </p:grpSpPr>
        <p:sp>
          <p:nvSpPr>
            <p:cNvPr id="9" name="직사각형 8"/>
            <p:cNvSpPr/>
            <p:nvPr/>
          </p:nvSpPr>
          <p:spPr>
            <a:xfrm>
              <a:off x="2873897" y="4926845"/>
              <a:ext cx="1545996" cy="315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절대</a:t>
              </a:r>
              <a:r>
                <a:rPr lang="en-US" altLang="ko-KR" sz="1600" dirty="0" smtClean="0"/>
                <a:t>(absolute)</a:t>
              </a:r>
              <a:r>
                <a:rPr lang="ko-KR" altLang="en-US" sz="1600" dirty="0" smtClean="0"/>
                <a:t> 위치정보</a:t>
              </a:r>
              <a:endParaRPr lang="ko-KR" altLang="en-US" sz="16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94928" y="4926845"/>
              <a:ext cx="1545996" cy="315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상대</a:t>
              </a:r>
              <a:r>
                <a:rPr lang="en-US" altLang="ko-KR" sz="1600" dirty="0" smtClean="0"/>
                <a:t>(relative)</a:t>
              </a:r>
              <a:r>
                <a:rPr lang="ko-KR" altLang="en-US" sz="1600" dirty="0" smtClean="0"/>
                <a:t> 위치정보</a:t>
              </a:r>
              <a:endParaRPr lang="ko-KR" altLang="en-US" sz="1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73896" y="5284927"/>
              <a:ext cx="3267027" cy="315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좌표체계</a:t>
              </a:r>
              <a:r>
                <a:rPr lang="en-US" altLang="ko-KR" sz="1600" dirty="0" smtClean="0"/>
                <a:t>(reference system)</a:t>
              </a:r>
              <a:endParaRPr lang="ko-KR" altLang="en-US" sz="16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04214" y="1800519"/>
            <a:ext cx="5203596" cy="975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64843" y="2273615"/>
            <a:ext cx="4856082" cy="315681"/>
            <a:chOff x="2873897" y="4926845"/>
            <a:chExt cx="3267027" cy="315681"/>
          </a:xfrm>
        </p:grpSpPr>
        <p:sp>
          <p:nvSpPr>
            <p:cNvPr id="16" name="직사각형 15"/>
            <p:cNvSpPr/>
            <p:nvPr/>
          </p:nvSpPr>
          <p:spPr>
            <a:xfrm>
              <a:off x="2873897" y="4926845"/>
              <a:ext cx="1545996" cy="315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공간 데이터</a:t>
              </a:r>
              <a:endParaRPr lang="ko-KR" altLang="en-US" sz="16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594928" y="4926845"/>
              <a:ext cx="1545996" cy="315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속성 데이터</a:t>
              </a:r>
              <a:endParaRPr lang="ko-KR" altLang="en-US" sz="16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782351" y="1885349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공간 객체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05047" y="6196663"/>
            <a:ext cx="838986" cy="385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공간 객체</a:t>
            </a:r>
            <a:endParaRPr lang="ko-KR" altLang="en-US" sz="1200"/>
          </a:p>
        </p:txBody>
      </p:sp>
      <p:sp>
        <p:nvSpPr>
          <p:cNvPr id="21" name="직사각형 20"/>
          <p:cNvSpPr/>
          <p:nvPr/>
        </p:nvSpPr>
        <p:spPr>
          <a:xfrm>
            <a:off x="1495161" y="6196663"/>
            <a:ext cx="838986" cy="385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공간 객체</a:t>
            </a:r>
            <a:endParaRPr lang="ko-KR" altLang="en-US" sz="1200"/>
          </a:p>
        </p:txBody>
      </p:sp>
      <p:sp>
        <p:nvSpPr>
          <p:cNvPr id="23" name="직사각형 22"/>
          <p:cNvSpPr/>
          <p:nvPr/>
        </p:nvSpPr>
        <p:spPr>
          <a:xfrm>
            <a:off x="3275389" y="6196663"/>
            <a:ext cx="838986" cy="385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공간 객체</a:t>
            </a:r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2633086" y="627502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605047" y="5920033"/>
            <a:ext cx="3509328" cy="94268"/>
            <a:chOff x="605047" y="5891753"/>
            <a:chExt cx="3509328" cy="94268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605047" y="5891753"/>
              <a:ext cx="3509328" cy="942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05047" y="5910606"/>
              <a:ext cx="0" cy="754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114375" y="5901179"/>
              <a:ext cx="0" cy="754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053387" y="5636551"/>
            <a:ext cx="227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레이어</a:t>
            </a:r>
            <a:r>
              <a:rPr lang="en-US" altLang="ko-KR" sz="1400" dirty="0" smtClean="0"/>
              <a:t>(layer)/</a:t>
            </a:r>
            <a:r>
              <a:rPr lang="ko-KR" altLang="en-US" sz="1400" dirty="0" smtClean="0"/>
              <a:t>테이블</a:t>
            </a:r>
            <a:r>
              <a:rPr lang="en-US" altLang="ko-KR" sz="1400" dirty="0" smtClean="0"/>
              <a:t>(table)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010686" y="6137495"/>
            <a:ext cx="838986" cy="385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공간 객체</a:t>
            </a:r>
            <a:endParaRPr lang="ko-KR" altLang="en-US" sz="1200"/>
          </a:p>
        </p:txBody>
      </p:sp>
      <p:sp>
        <p:nvSpPr>
          <p:cNvPr id="34" name="직사각형 33"/>
          <p:cNvSpPr/>
          <p:nvPr/>
        </p:nvSpPr>
        <p:spPr>
          <a:xfrm>
            <a:off x="5900800" y="6137495"/>
            <a:ext cx="838986" cy="385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공간 객체</a:t>
            </a:r>
            <a:endParaRPr lang="ko-KR" altLang="en-US" sz="1200"/>
          </a:p>
        </p:txBody>
      </p:sp>
      <p:sp>
        <p:nvSpPr>
          <p:cNvPr id="35" name="직사각형 34"/>
          <p:cNvSpPr/>
          <p:nvPr/>
        </p:nvSpPr>
        <p:spPr>
          <a:xfrm>
            <a:off x="7681028" y="6137495"/>
            <a:ext cx="838986" cy="385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공간 객체</a:t>
            </a:r>
            <a:endParaRPr lang="ko-KR" altLang="en-US" sz="1200"/>
          </a:p>
        </p:txBody>
      </p:sp>
      <p:sp>
        <p:nvSpPr>
          <p:cNvPr id="36" name="TextBox 35"/>
          <p:cNvSpPr txBox="1"/>
          <p:nvPr/>
        </p:nvSpPr>
        <p:spPr>
          <a:xfrm>
            <a:off x="7038725" y="62158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5010686" y="5860865"/>
            <a:ext cx="3509328" cy="94268"/>
            <a:chOff x="605047" y="5891753"/>
            <a:chExt cx="3509328" cy="94268"/>
          </a:xfrm>
        </p:grpSpPr>
        <p:cxnSp>
          <p:nvCxnSpPr>
            <p:cNvPr id="38" name="직선 연결선 37"/>
            <p:cNvCxnSpPr/>
            <p:nvPr/>
          </p:nvCxnSpPr>
          <p:spPr>
            <a:xfrm flipV="1">
              <a:off x="605047" y="5891753"/>
              <a:ext cx="3509328" cy="942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05047" y="5910606"/>
              <a:ext cx="0" cy="754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114375" y="5901179"/>
              <a:ext cx="0" cy="754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5459026" y="5577383"/>
            <a:ext cx="227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레이어</a:t>
            </a:r>
            <a:r>
              <a:rPr lang="en-US" altLang="ko-KR" sz="1400" dirty="0" smtClean="0"/>
              <a:t>(layer)/</a:t>
            </a:r>
            <a:r>
              <a:rPr lang="ko-KR" altLang="en-US" sz="1400" dirty="0" smtClean="0"/>
              <a:t>테이블</a:t>
            </a:r>
            <a:r>
              <a:rPr lang="en-US" altLang="ko-KR" sz="1400" dirty="0" smtClean="0"/>
              <a:t>(table)</a:t>
            </a:r>
            <a:endParaRPr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79483" y="5473742"/>
            <a:ext cx="7940531" cy="66005"/>
            <a:chOff x="605047" y="5891753"/>
            <a:chExt cx="3509328" cy="94268"/>
          </a:xfrm>
        </p:grpSpPr>
        <p:cxnSp>
          <p:nvCxnSpPr>
            <p:cNvPr id="43" name="직선 연결선 42"/>
            <p:cNvCxnSpPr/>
            <p:nvPr/>
          </p:nvCxnSpPr>
          <p:spPr>
            <a:xfrm flipV="1">
              <a:off x="605047" y="5891753"/>
              <a:ext cx="3509328" cy="942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05047" y="5910606"/>
              <a:ext cx="0" cy="754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114375" y="5901179"/>
              <a:ext cx="0" cy="754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3411295" y="5165965"/>
            <a:ext cx="2957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공간 데이터베이스</a:t>
            </a:r>
            <a:r>
              <a:rPr lang="en-US" altLang="ko-KR" sz="1400" dirty="0" smtClean="0"/>
              <a:t>(spatial database)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55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벡터 데이터 모델의 장단점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벡터와 </a:t>
            </a:r>
            <a:r>
              <a:rPr lang="ko-KR" altLang="en-US" dirty="0" err="1"/>
              <a:t>래스터의</a:t>
            </a:r>
            <a:r>
              <a:rPr lang="ko-KR" altLang="en-US" dirty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270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0" y="1664721"/>
            <a:ext cx="3508893" cy="44639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899" y="1525208"/>
            <a:ext cx="3166837" cy="47429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76" y="6619082"/>
            <a:ext cx="3790950" cy="204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404828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벡터 데이터의 장점과 단점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벡터와 </a:t>
            </a:r>
            <a:r>
              <a:rPr lang="ko-KR" altLang="en-US" dirty="0" err="1" smtClean="0"/>
              <a:t>래스터의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271</a:t>
            </a:fld>
            <a:endParaRPr lang="ko-KR" alt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14670" y="1796902"/>
            <a:ext cx="8359216" cy="4331754"/>
            <a:chOff x="480" y="1104"/>
            <a:chExt cx="4704" cy="230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80" y="1104"/>
              <a:ext cx="624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장점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104" y="1104"/>
              <a:ext cx="40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j-ea"/>
                  <a:ea typeface="+mj-ea"/>
                </a:rPr>
                <a:t>- 복잡한 현실 세계의 묘사 가능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j-ea"/>
                  <a:ea typeface="+mj-ea"/>
                </a:rPr>
                <a:t>- 압축이 가능한 자료 구조의 제공으로 데이터 용량 축소에 용이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j-ea"/>
                  <a:ea typeface="+mj-ea"/>
                </a:rPr>
                <a:t>- 위상정보 제공으로 다양한 공간분석 가능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j-ea"/>
                  <a:ea typeface="+mj-ea"/>
                </a:rPr>
                <a:t>- 그래픽의 정확도가 높음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j-ea"/>
                  <a:ea typeface="+mj-ea"/>
                </a:rPr>
                <a:t>- 그래픽과 관련된 속성정보의 추출 ,일반화, 갱신 등이 용이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80" y="2256"/>
              <a:ext cx="624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단점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104" y="2256"/>
              <a:ext cx="40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- 자료 구조가 복잡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- 여러 </a:t>
              </a:r>
              <a:r>
                <a:rPr lang="ko-KR" altLang="en-US" sz="1400" dirty="0" err="1">
                  <a:solidFill>
                    <a:schemeClr val="tx1"/>
                  </a:solidFill>
                  <a:latin typeface="+mn-ea"/>
                </a:rPr>
                <a:t>레이어의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 중첩이나 분석에 있어서 기술적 어려움 수반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- 각각의 그래픽 구성요소가 각기 다른 위상구조를 가지므로 분석이 어려움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- 그래픽의 정확도가 높은 관계로 도식과 출력에 고가의 장비가 필요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- 일반적으로 값비싼 하드웨어와 소프트웨어가 요구되므로 많은 초기비용 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885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데이터 모델의 장단점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벡터와 </a:t>
            </a:r>
            <a:r>
              <a:rPr lang="ko-KR" altLang="en-US" dirty="0" err="1"/>
              <a:t>래스터의</a:t>
            </a:r>
            <a:r>
              <a:rPr lang="ko-KR" altLang="en-US" dirty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272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7" y="1740339"/>
            <a:ext cx="3440782" cy="4634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042" y="1740339"/>
            <a:ext cx="3624279" cy="47617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76" y="6619082"/>
            <a:ext cx="3790950" cy="204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이연희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심재헌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지리정보학</a:t>
            </a:r>
            <a:r>
              <a:rPr lang="ko-KR" altLang="en-US" sz="1000" dirty="0" smtClean="0">
                <a:solidFill>
                  <a:prstClr val="black"/>
                </a:solidFill>
              </a:rPr>
              <a:t> 이론과 실습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법문사</a:t>
            </a:r>
            <a:r>
              <a:rPr lang="en-US" altLang="ko-KR" sz="1000" dirty="0" smtClean="0">
                <a:solidFill>
                  <a:prstClr val="black"/>
                </a:solidFill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3337243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ko-KR" altLang="en-US" dirty="0" smtClean="0"/>
              <a:t> 데이터의 장점과 단점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벡터와 </a:t>
            </a:r>
            <a:r>
              <a:rPr lang="ko-KR" altLang="en-US" dirty="0" err="1"/>
              <a:t>래스터의</a:t>
            </a:r>
            <a:r>
              <a:rPr lang="ko-KR" altLang="en-US" dirty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273</a:t>
            </a:fld>
            <a:endParaRPr lang="ko-KR" alt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8200" y="2057400"/>
            <a:ext cx="7935686" cy="4071256"/>
            <a:chOff x="480" y="1104"/>
            <a:chExt cx="4704" cy="230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80" y="1104"/>
              <a:ext cx="624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장점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104" y="1104"/>
              <a:ext cx="40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자료 구조가 단순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원격탐사 자료와의 연계처리에 용이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여러 레이어의 중첩이나 분석이 용이</a:t>
              </a:r>
            </a:p>
            <a:p>
              <a:pPr>
                <a:lnSpc>
                  <a:spcPct val="16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격자의 크기와 형태가 동일한 까닭에 시뮬레이션이 용이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80" y="2256"/>
              <a:ext cx="624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단점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104" y="2256"/>
              <a:ext cx="40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자료의 양이 방대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격자의 크기를 늘이면 자료의 양은 줄일 수 있으나 정보의 손실을 초래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벡터자료에 비해 시각적인 효과가 떨어짐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위상 정보의 제공이 불가능하므로 관망분석과 같은 공간분석이 불가능</a:t>
              </a:r>
            </a:p>
            <a:p>
              <a:pPr>
                <a:lnSpc>
                  <a:spcPct val="170000"/>
                </a:lnSpc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- 좌표변환을 위해 많은 시간이 소요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68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공간 데이터 모델의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공간 데이터 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2" y="1668544"/>
            <a:ext cx="7939363" cy="4975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정재준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노영희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공간정보의 이해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국토교통부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73686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1105117"/>
            <a:ext cx="8504583" cy="53275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ko-KR" altLang="en-US" dirty="0" smtClean="0"/>
              <a:t>벡터</a:t>
            </a:r>
            <a:r>
              <a:rPr lang="en-US" altLang="ko-KR" dirty="0" smtClean="0"/>
              <a:t>(vector)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/>
              <a:t>생성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기존 지도의 </a:t>
            </a:r>
            <a:r>
              <a:rPr lang="ko-KR" altLang="en-US" dirty="0" err="1"/>
              <a:t>디지타이징</a:t>
            </a:r>
            <a:endParaRPr lang="ko-KR" altLang="en-US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항공사진을 </a:t>
            </a:r>
            <a:r>
              <a:rPr lang="ko-KR" altLang="en-US" dirty="0" err="1"/>
              <a:t>디지타이징하여</a:t>
            </a:r>
            <a:r>
              <a:rPr lang="ko-KR" altLang="en-US" dirty="0"/>
              <a:t> 생성</a:t>
            </a:r>
          </a:p>
          <a:p>
            <a:pPr lvl="1">
              <a:lnSpc>
                <a:spcPct val="130000"/>
              </a:lnSpc>
            </a:pPr>
            <a:r>
              <a:rPr lang="ko-KR" altLang="en-US" dirty="0"/>
              <a:t>위치표시</a:t>
            </a:r>
          </a:p>
          <a:p>
            <a:pPr lvl="2">
              <a:lnSpc>
                <a:spcPct val="130000"/>
              </a:lnSpc>
            </a:pPr>
            <a:r>
              <a:rPr lang="ko-KR" altLang="en-US" b="1" dirty="0"/>
              <a:t>점, 선, 면을 기준으로  </a:t>
            </a:r>
            <a:r>
              <a:rPr lang="en-US" altLang="ko-KR" b="1" dirty="0"/>
              <a:t>XX</a:t>
            </a:r>
            <a:r>
              <a:rPr lang="ko-KR" altLang="en-US" b="1" dirty="0"/>
              <a:t>나  </a:t>
            </a:r>
            <a:r>
              <a:rPr lang="en-US" altLang="ko-KR" b="1" dirty="0"/>
              <a:t>XYZ  </a:t>
            </a:r>
            <a:r>
              <a:rPr lang="ko-KR" altLang="en-US" b="1" dirty="0" err="1"/>
              <a:t>좌표값으로</a:t>
            </a:r>
            <a:r>
              <a:rPr lang="ko-KR" altLang="en-US" b="1" dirty="0"/>
              <a:t> 표시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연속적인 </a:t>
            </a:r>
            <a:r>
              <a:rPr lang="ko-KR" altLang="en-US" dirty="0" err="1"/>
              <a:t>좌표계의</a:t>
            </a:r>
            <a:r>
              <a:rPr lang="ko-KR" altLang="en-US" dirty="0"/>
              <a:t> 사용을 전제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정확도 있는 위치 표시가 가능</a:t>
            </a:r>
          </a:p>
          <a:p>
            <a:pPr lvl="2">
              <a:lnSpc>
                <a:spcPct val="130000"/>
              </a:lnSpc>
            </a:pPr>
            <a:r>
              <a:rPr lang="ko-KR" altLang="en-US" b="1" dirty="0"/>
              <a:t>모든 형상이 점, 선, 면을 이용하여 마치 지도상에 나타나는 것과 같이 표현</a:t>
            </a:r>
          </a:p>
          <a:p>
            <a:pPr lvl="1">
              <a:lnSpc>
                <a:spcPct val="130000"/>
              </a:lnSpc>
            </a:pPr>
            <a:r>
              <a:rPr lang="ko-KR" altLang="en-US" b="1" dirty="0"/>
              <a:t>정확도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원시 데이터의 정확도에 좌우되며 </a:t>
            </a:r>
            <a:r>
              <a:rPr lang="ko-KR" altLang="en-US" b="1" dirty="0"/>
              <a:t>상대적으로 </a:t>
            </a:r>
            <a:r>
              <a:rPr lang="ko-KR" altLang="en-US" b="1" dirty="0" smtClean="0"/>
              <a:t>높음</a:t>
            </a:r>
            <a:endParaRPr lang="ko-KR" altLang="en-US" b="1" dirty="0"/>
          </a:p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8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벡터 데이터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246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382897" y="2432409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23996" y="3023291"/>
            <a:ext cx="104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(point)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487405" y="2575382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998021" y="1907650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7" idx="0"/>
            <a:endCxn id="8" idx="3"/>
          </p:cNvCxnSpPr>
          <p:nvPr/>
        </p:nvCxnSpPr>
        <p:spPr>
          <a:xfrm flipV="1">
            <a:off x="4520399" y="1955928"/>
            <a:ext cx="487286" cy="619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5"/>
            <a:endCxn id="14" idx="7"/>
          </p:cNvCxnSpPr>
          <p:nvPr/>
        </p:nvCxnSpPr>
        <p:spPr>
          <a:xfrm>
            <a:off x="5054344" y="1955928"/>
            <a:ext cx="541811" cy="16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539832" y="1964211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52464" y="2975737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LineString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5467797" y="2603662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6" idx="6"/>
            <a:endCxn id="14" idx="5"/>
          </p:cNvCxnSpPr>
          <p:nvPr/>
        </p:nvCxnSpPr>
        <p:spPr>
          <a:xfrm flipV="1">
            <a:off x="5533784" y="2012489"/>
            <a:ext cx="62371" cy="619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146545" y="2543105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57161" y="1875373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26" idx="0"/>
            <a:endCxn id="27" idx="3"/>
          </p:cNvCxnSpPr>
          <p:nvPr/>
        </p:nvCxnSpPr>
        <p:spPr>
          <a:xfrm flipV="1">
            <a:off x="6179539" y="1923651"/>
            <a:ext cx="487286" cy="619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27" idx="5"/>
            <a:endCxn id="30" idx="7"/>
          </p:cNvCxnSpPr>
          <p:nvPr/>
        </p:nvCxnSpPr>
        <p:spPr>
          <a:xfrm>
            <a:off x="6713484" y="1923651"/>
            <a:ext cx="541811" cy="16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198972" y="1931934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126937" y="2571385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stCxn id="31" idx="6"/>
            <a:endCxn id="30" idx="5"/>
          </p:cNvCxnSpPr>
          <p:nvPr/>
        </p:nvCxnSpPr>
        <p:spPr>
          <a:xfrm flipV="1">
            <a:off x="7192924" y="1980212"/>
            <a:ext cx="62371" cy="619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43327" y="294961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면</a:t>
            </a:r>
            <a:r>
              <a:rPr lang="en-US" altLang="ko-KR" dirty="0" smtClean="0"/>
              <a:t>(Polygon)</a:t>
            </a:r>
            <a:endParaRPr lang="ko-KR" altLang="en-US" dirty="0"/>
          </a:p>
        </p:txBody>
      </p:sp>
      <p:cxnSp>
        <p:nvCxnSpPr>
          <p:cNvPr id="34" name="직선 연결선 33"/>
          <p:cNvCxnSpPr>
            <a:stCxn id="31" idx="4"/>
            <a:endCxn id="26" idx="4"/>
          </p:cNvCxnSpPr>
          <p:nvPr/>
        </p:nvCxnSpPr>
        <p:spPr>
          <a:xfrm flipH="1" flipV="1">
            <a:off x="6179539" y="2599666"/>
            <a:ext cx="980392" cy="28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3263253" y="4861954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712294" y="5443783"/>
            <a:ext cx="11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multipoint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4367761" y="5004927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966235" y="4403937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>
            <a:stCxn id="39" idx="0"/>
            <a:endCxn id="40" idx="3"/>
          </p:cNvCxnSpPr>
          <p:nvPr/>
        </p:nvCxnSpPr>
        <p:spPr>
          <a:xfrm flipV="1">
            <a:off x="4400755" y="4452215"/>
            <a:ext cx="575144" cy="552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40" idx="5"/>
            <a:endCxn id="43" idx="7"/>
          </p:cNvCxnSpPr>
          <p:nvPr/>
        </p:nvCxnSpPr>
        <p:spPr>
          <a:xfrm>
            <a:off x="5022558" y="4452215"/>
            <a:ext cx="42657" cy="465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5008892" y="4909095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310205" y="541425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MultiLineString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348153" y="5033207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>
            <a:stCxn id="45" idx="6"/>
            <a:endCxn id="43" idx="5"/>
          </p:cNvCxnSpPr>
          <p:nvPr/>
        </p:nvCxnSpPr>
        <p:spPr>
          <a:xfrm flipH="1" flipV="1">
            <a:off x="5065215" y="4957373"/>
            <a:ext cx="348925" cy="1041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6026901" y="4972650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537517" y="4304918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47" idx="0"/>
            <a:endCxn id="48" idx="3"/>
          </p:cNvCxnSpPr>
          <p:nvPr/>
        </p:nvCxnSpPr>
        <p:spPr>
          <a:xfrm flipV="1">
            <a:off x="6059895" y="4353196"/>
            <a:ext cx="487286" cy="619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8" idx="5"/>
            <a:endCxn id="51" idx="7"/>
          </p:cNvCxnSpPr>
          <p:nvPr/>
        </p:nvCxnSpPr>
        <p:spPr>
          <a:xfrm>
            <a:off x="6593840" y="4353196"/>
            <a:ext cx="541811" cy="16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7079328" y="4361479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007293" y="5000930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stCxn id="52" idx="6"/>
            <a:endCxn id="51" idx="5"/>
          </p:cNvCxnSpPr>
          <p:nvPr/>
        </p:nvCxnSpPr>
        <p:spPr>
          <a:xfrm flipV="1">
            <a:off x="7073280" y="4409757"/>
            <a:ext cx="62371" cy="619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23683" y="5379157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MultiPolygon</a:t>
            </a:r>
            <a:endParaRPr lang="ko-KR" altLang="en-US" dirty="0"/>
          </a:p>
        </p:txBody>
      </p:sp>
      <p:cxnSp>
        <p:nvCxnSpPr>
          <p:cNvPr id="55" name="직선 연결선 54"/>
          <p:cNvCxnSpPr>
            <a:stCxn id="52" idx="4"/>
            <a:endCxn id="47" idx="4"/>
          </p:cNvCxnSpPr>
          <p:nvPr/>
        </p:nvCxnSpPr>
        <p:spPr>
          <a:xfrm flipH="1" flipV="1">
            <a:off x="6059895" y="5029211"/>
            <a:ext cx="980392" cy="28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4215124" y="4656515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534785" y="4576047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>
            <a:stCxn id="56" idx="0"/>
            <a:endCxn id="57" idx="3"/>
          </p:cNvCxnSpPr>
          <p:nvPr/>
        </p:nvCxnSpPr>
        <p:spPr>
          <a:xfrm flipV="1">
            <a:off x="4248118" y="4624325"/>
            <a:ext cx="296331" cy="32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7" idx="5"/>
            <a:endCxn id="60" idx="7"/>
          </p:cNvCxnSpPr>
          <p:nvPr/>
        </p:nvCxnSpPr>
        <p:spPr>
          <a:xfrm flipV="1">
            <a:off x="4591108" y="4040257"/>
            <a:ext cx="436282" cy="584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4971067" y="4031974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280937" y="4180810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>
            <a:stCxn id="61" idx="6"/>
            <a:endCxn id="60" idx="5"/>
          </p:cNvCxnSpPr>
          <p:nvPr/>
        </p:nvCxnSpPr>
        <p:spPr>
          <a:xfrm flipH="1" flipV="1">
            <a:off x="5027390" y="4080252"/>
            <a:ext cx="319534" cy="128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3415653" y="5014354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298179" y="4476285"/>
            <a:ext cx="363571" cy="552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629432" y="4477024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628756" y="4977936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7255295" y="4992316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7255295" y="4469458"/>
            <a:ext cx="65987" cy="5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441733" y="2752922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Geometry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48792" y="4771836"/>
            <a:ext cx="20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GeometryCollection</a:t>
            </a:r>
            <a:endParaRPr lang="ko-KR" altLang="en-US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517738" y="4512011"/>
            <a:ext cx="393014" cy="362032"/>
            <a:chOff x="6578611" y="1934053"/>
            <a:chExt cx="440124" cy="579419"/>
          </a:xfrm>
        </p:grpSpPr>
        <p:sp>
          <p:nvSpPr>
            <p:cNvPr id="94" name="직사각형 93"/>
            <p:cNvSpPr/>
            <p:nvPr/>
          </p:nvSpPr>
          <p:spPr>
            <a:xfrm>
              <a:off x="6621495" y="1940880"/>
              <a:ext cx="363571" cy="5529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952748" y="1941619"/>
              <a:ext cx="65987" cy="565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6952072" y="2442531"/>
              <a:ext cx="65987" cy="565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578611" y="2456911"/>
              <a:ext cx="65987" cy="565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6578611" y="1934053"/>
              <a:ext cx="65987" cy="565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21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303" y="1105117"/>
            <a:ext cx="8504583" cy="525123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 smtClean="0"/>
              <a:t>래스터</a:t>
            </a:r>
            <a:r>
              <a:rPr lang="en-US" altLang="ko-KR" dirty="0" smtClean="0"/>
              <a:t>(raster)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/>
              <a:t>생성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스캐닝을 통하여 생성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인공위성 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항공사진 영상</a:t>
            </a:r>
            <a:endParaRPr lang="ko-KR" altLang="en-US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위치표시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공간객체의 위치는 행(</a:t>
            </a:r>
            <a:r>
              <a:rPr lang="en-US" altLang="ko-KR" dirty="0"/>
              <a:t>row)</a:t>
            </a:r>
            <a:r>
              <a:rPr lang="ko-KR" altLang="en-US" dirty="0"/>
              <a:t>이나 열(</a:t>
            </a:r>
            <a:r>
              <a:rPr lang="en-US" altLang="ko-KR" dirty="0"/>
              <a:t>column)</a:t>
            </a:r>
            <a:r>
              <a:rPr lang="ko-KR" altLang="en-US" dirty="0"/>
              <a:t>로서 표시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격자로 표시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>
              <a:lnSpc>
                <a:spcPct val="130000"/>
              </a:lnSpc>
            </a:pPr>
            <a:r>
              <a:rPr lang="ko-KR" altLang="en-US" b="1" dirty="0"/>
              <a:t>정확도 </a:t>
            </a:r>
          </a:p>
          <a:p>
            <a:pPr lvl="2">
              <a:lnSpc>
                <a:spcPct val="130000"/>
              </a:lnSpc>
            </a:pPr>
            <a:r>
              <a:rPr lang="ko-KR" altLang="en-US" b="1" dirty="0"/>
              <a:t>격자(</a:t>
            </a:r>
            <a:r>
              <a:rPr lang="en-US" altLang="ko-KR" b="1" dirty="0"/>
              <a:t>cell, raster, pixel) </a:t>
            </a:r>
            <a:r>
              <a:rPr lang="ko-KR" altLang="en-US" b="1" dirty="0"/>
              <a:t>크기에 좌우됨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격자의 크기가 적을수록 자세한 현실세계의 표현이 가능하나 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전체 데이터의 크기가 늘어남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격자의 크기가 커지면 전체 데이터의 크기는 줄어드나 정확도가 떨어짐</a:t>
            </a:r>
          </a:p>
          <a:p>
            <a:pPr lvl="2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  </a:t>
            </a:r>
            <a:r>
              <a:rPr lang="en-US" altLang="ko-KR" dirty="0"/>
              <a:t>ex)100x100 m</a:t>
            </a:r>
            <a:r>
              <a:rPr lang="ko-KR" altLang="en-US" dirty="0"/>
              <a:t>일 경우 100</a:t>
            </a:r>
            <a:r>
              <a:rPr lang="en-US" altLang="ko-KR" dirty="0"/>
              <a:t>m </a:t>
            </a:r>
            <a:r>
              <a:rPr lang="ko-KR" altLang="en-US" dirty="0"/>
              <a:t>보다 작은 사물은 표현 불가능</a:t>
            </a:r>
          </a:p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88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래스터</a:t>
            </a:r>
            <a:r>
              <a:rPr lang="en-US" altLang="ko-KR" dirty="0" smtClean="0"/>
              <a:t>(raster)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248</a:t>
            </a:fld>
            <a:endParaRPr lang="ko-KR" altLang="en-US" dirty="0"/>
          </a:p>
        </p:txBody>
      </p:sp>
      <p:grpSp>
        <p:nvGrpSpPr>
          <p:cNvPr id="105" name="그룹 104"/>
          <p:cNvGrpSpPr/>
          <p:nvPr/>
        </p:nvGrpSpPr>
        <p:grpSpPr>
          <a:xfrm>
            <a:off x="1470580" y="2714919"/>
            <a:ext cx="2205873" cy="2102177"/>
            <a:chOff x="1470581" y="2714920"/>
            <a:chExt cx="1508290" cy="1414020"/>
          </a:xfrm>
        </p:grpSpPr>
        <p:sp>
          <p:nvSpPr>
            <p:cNvPr id="5" name="직사각형 4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930606" y="5012132"/>
            <a:ext cx="115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격자</a:t>
            </a:r>
            <a:r>
              <a:rPr lang="en-US" altLang="ko-KR" dirty="0" smtClean="0"/>
              <a:t>(grid)</a:t>
            </a:r>
            <a:endParaRPr lang="ko-KR" altLang="en-US" dirty="0"/>
          </a:p>
        </p:txBody>
      </p:sp>
      <p:cxnSp>
        <p:nvCxnSpPr>
          <p:cNvPr id="108" name="직선 화살표 연결선 107"/>
          <p:cNvCxnSpPr>
            <a:stCxn id="95" idx="1"/>
          </p:cNvCxnSpPr>
          <p:nvPr/>
        </p:nvCxnSpPr>
        <p:spPr>
          <a:xfrm flipH="1">
            <a:off x="1102936" y="4711987"/>
            <a:ext cx="367644" cy="243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12666" y="489824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셀</a:t>
            </a:r>
            <a:r>
              <a:rPr lang="en-US" altLang="ko-KR" dirty="0" smtClean="0"/>
              <a:t>(cell)</a:t>
            </a:r>
            <a:endParaRPr lang="ko-KR" altLang="en-US" dirty="0"/>
          </a:p>
        </p:txBody>
      </p:sp>
      <p:grpSp>
        <p:nvGrpSpPr>
          <p:cNvPr id="112" name="그룹 111"/>
          <p:cNvGrpSpPr/>
          <p:nvPr/>
        </p:nvGrpSpPr>
        <p:grpSpPr>
          <a:xfrm>
            <a:off x="4971999" y="2454808"/>
            <a:ext cx="998809" cy="818717"/>
            <a:chOff x="1470581" y="2714920"/>
            <a:chExt cx="1508290" cy="1414020"/>
          </a:xfrm>
        </p:grpSpPr>
        <p:sp>
          <p:nvSpPr>
            <p:cNvPr id="113" name="직사각형 112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5960026" y="2454808"/>
            <a:ext cx="998809" cy="818717"/>
            <a:chOff x="1470581" y="2714920"/>
            <a:chExt cx="1508290" cy="1414020"/>
          </a:xfrm>
        </p:grpSpPr>
        <p:sp>
          <p:nvSpPr>
            <p:cNvPr id="214" name="직사각형 213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직사각형 302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직사각형 303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4" name="그룹 313"/>
          <p:cNvGrpSpPr/>
          <p:nvPr/>
        </p:nvGrpSpPr>
        <p:grpSpPr>
          <a:xfrm>
            <a:off x="6948053" y="2454808"/>
            <a:ext cx="998809" cy="818717"/>
            <a:chOff x="1470581" y="2714920"/>
            <a:chExt cx="1508290" cy="1414020"/>
          </a:xfrm>
        </p:grpSpPr>
        <p:sp>
          <p:nvSpPr>
            <p:cNvPr id="315" name="직사각형 314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직사각형 360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직사각형 361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직사각형 362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직사각형 368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5" name="그룹 414"/>
          <p:cNvGrpSpPr/>
          <p:nvPr/>
        </p:nvGrpSpPr>
        <p:grpSpPr>
          <a:xfrm>
            <a:off x="4970644" y="3267167"/>
            <a:ext cx="998809" cy="818717"/>
            <a:chOff x="1470581" y="2714920"/>
            <a:chExt cx="1508290" cy="1414020"/>
          </a:xfrm>
        </p:grpSpPr>
        <p:sp>
          <p:nvSpPr>
            <p:cNvPr id="416" name="직사각형 415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6" name="그룹 515"/>
          <p:cNvGrpSpPr/>
          <p:nvPr/>
        </p:nvGrpSpPr>
        <p:grpSpPr>
          <a:xfrm>
            <a:off x="5958671" y="3267167"/>
            <a:ext cx="998809" cy="818717"/>
            <a:chOff x="1470581" y="2714920"/>
            <a:chExt cx="1508290" cy="1414020"/>
          </a:xfrm>
        </p:grpSpPr>
        <p:sp>
          <p:nvSpPr>
            <p:cNvPr id="517" name="직사각형 516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직사각형 540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9" name="직사각형 548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직사각형 580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3" name="직사각형 582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4" name="직사각형 583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5" name="직사각형 584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6" name="직사각형 585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직사각형 586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직사각형 591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직사각형 596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직사각형 599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직사각형 600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2" name="직사각형 601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3" name="직사각형 602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4" name="직사각형 603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9" name="직사각형 608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직사각형 613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7" name="그룹 616"/>
          <p:cNvGrpSpPr/>
          <p:nvPr/>
        </p:nvGrpSpPr>
        <p:grpSpPr>
          <a:xfrm>
            <a:off x="6946698" y="3267167"/>
            <a:ext cx="998809" cy="818717"/>
            <a:chOff x="1470581" y="2714920"/>
            <a:chExt cx="1508290" cy="1414020"/>
          </a:xfrm>
        </p:grpSpPr>
        <p:sp>
          <p:nvSpPr>
            <p:cNvPr id="618" name="직사각형 617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직사각형 618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0" name="직사각형 619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1" name="직사각형 620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6" name="직사각형 625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1" name="직사각형 630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4" name="직사각형 633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5" name="직사각형 634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6" name="직사각형 635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7" name="직사각형 636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8" name="직사각형 637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3" name="직사각형 642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8" name="직사각형 647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1" name="직사각형 650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2" name="직사각형 651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3" name="직사각형 652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4" name="직사각형 653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5" name="직사각형 654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0" name="직사각형 659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5" name="직사각형 664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8" name="직사각형 667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9" name="직사각형 668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0" name="직사각형 669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1" name="직사각형 670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직사각형 671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7" name="직사각형 676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2" name="직사각형 681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5" name="직사각형 684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6" name="직사각형 685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7" name="직사각형 686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8" name="직사각형 687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9" name="직사각형 688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4" name="직사각형 693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9" name="직사각형 698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2" name="직사각형 701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3" name="직사각형 702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4" name="직사각형 703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5" name="직사각형 704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6" name="직사각형 705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직사각형 710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직사각형 715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8" name="그룹 717"/>
          <p:cNvGrpSpPr/>
          <p:nvPr/>
        </p:nvGrpSpPr>
        <p:grpSpPr>
          <a:xfrm>
            <a:off x="4969289" y="4079526"/>
            <a:ext cx="998809" cy="818717"/>
            <a:chOff x="1470581" y="2714920"/>
            <a:chExt cx="1508290" cy="1414020"/>
          </a:xfrm>
        </p:grpSpPr>
        <p:sp>
          <p:nvSpPr>
            <p:cNvPr id="719" name="직사각형 718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0" name="직사각형 719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1" name="직사각형 720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2" name="직사각형 721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3" name="직사각형 722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8" name="직사각형 727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3" name="직사각형 732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6" name="직사각형 735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7" name="직사각형 736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8" name="직사각형 737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9" name="직사각형 738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0" name="직사각형 739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5" name="직사각형 744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직사각형 749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3" name="직사각형 752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4" name="직사각형 753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5" name="직사각형 754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6" name="직사각형 755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7" name="직사각형 756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2" name="직사각형 761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7" name="직사각형 766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직사각형 769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1" name="직사각형 770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2" name="직사각형 771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3" name="직사각형 772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4" name="직사각형 773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9" name="직사각형 778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4" name="직사각형 783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7" name="직사각형 786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8" name="직사각형 787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9" name="직사각형 788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0" name="직사각형 789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1" name="직사각형 790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5" name="직사각형 794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6" name="직사각형 795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7" name="직사각형 796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8" name="직사각형 797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9" name="직사각형 798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0" name="직사각형 799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1" name="직사각형 800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2" name="직사각형 801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3" name="직사각형 802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4" name="직사각형 803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5" name="직사각형 804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6" name="직사각형 805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7" name="직사각형 806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8" name="직사각형 807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9" name="직사각형 808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0" name="직사각형 809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1" name="직사각형 810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2" name="직사각형 811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3" name="직사각형 812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4" name="직사각형 813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5" name="직사각형 814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6" name="직사각형 815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7" name="직사각형 816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8" name="직사각형 817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5957316" y="4079526"/>
            <a:ext cx="998809" cy="818717"/>
            <a:chOff x="1470581" y="2714920"/>
            <a:chExt cx="1508290" cy="1414020"/>
          </a:xfrm>
        </p:grpSpPr>
        <p:sp>
          <p:nvSpPr>
            <p:cNvPr id="820" name="직사각형 819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1" name="직사각형 820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2" name="직사각형 821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3" name="직사각형 822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4" name="직사각형 823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5" name="직사각형 824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6" name="직사각형 825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7" name="직사각형 826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2" name="직사각형 831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직사각형 836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0" name="직사각형 839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1" name="직사각형 840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직사각형 841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직사각형 842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직사각형 843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9" name="직사각형 848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직사각형 853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직사각형 856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직사각형 857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직사각형 858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직사각형 859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1" name="직사각형 860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6" name="직사각형 865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1" name="직사각형 870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직사각형 873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직사각형 875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7" name="직사각형 876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8" name="직사각형 877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3" name="직사각형 882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8" name="직사각형 887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1" name="직사각형 890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2" name="직사각형 891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3" name="직사각형 892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4" name="직사각형 893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5" name="직사각형 894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0" name="직사각형 899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5" name="직사각형 904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8" name="직사각형 907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9" name="직사각형 908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0" name="직사각형 909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1" name="직사각형 910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2" name="직사각형 911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7" name="직사각형 916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0" name="그룹 919"/>
          <p:cNvGrpSpPr/>
          <p:nvPr/>
        </p:nvGrpSpPr>
        <p:grpSpPr>
          <a:xfrm>
            <a:off x="6945343" y="4079526"/>
            <a:ext cx="998809" cy="818717"/>
            <a:chOff x="1470581" y="2714920"/>
            <a:chExt cx="1508290" cy="1414020"/>
          </a:xfrm>
        </p:grpSpPr>
        <p:sp>
          <p:nvSpPr>
            <p:cNvPr id="921" name="직사각형 920"/>
            <p:cNvSpPr/>
            <p:nvPr/>
          </p:nvSpPr>
          <p:spPr>
            <a:xfrm>
              <a:off x="1470581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2" name="직사각형 921"/>
            <p:cNvSpPr/>
            <p:nvPr/>
          </p:nvSpPr>
          <p:spPr>
            <a:xfrm>
              <a:off x="1621410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/>
            <p:cNvSpPr/>
            <p:nvPr/>
          </p:nvSpPr>
          <p:spPr>
            <a:xfrm>
              <a:off x="1772239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/>
            <p:cNvSpPr/>
            <p:nvPr/>
          </p:nvSpPr>
          <p:spPr>
            <a:xfrm>
              <a:off x="1923068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5" name="직사각형 924"/>
            <p:cNvSpPr/>
            <p:nvPr/>
          </p:nvSpPr>
          <p:spPr>
            <a:xfrm>
              <a:off x="2073897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6" name="직사각형 925"/>
            <p:cNvSpPr/>
            <p:nvPr/>
          </p:nvSpPr>
          <p:spPr>
            <a:xfrm>
              <a:off x="2224726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7" name="직사각형 926"/>
            <p:cNvSpPr/>
            <p:nvPr/>
          </p:nvSpPr>
          <p:spPr>
            <a:xfrm>
              <a:off x="2375555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8" name="직사각형 927"/>
            <p:cNvSpPr/>
            <p:nvPr/>
          </p:nvSpPr>
          <p:spPr>
            <a:xfrm>
              <a:off x="2526384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9" name="직사각형 928"/>
            <p:cNvSpPr/>
            <p:nvPr/>
          </p:nvSpPr>
          <p:spPr>
            <a:xfrm>
              <a:off x="2677213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/>
            <p:cNvSpPr/>
            <p:nvPr/>
          </p:nvSpPr>
          <p:spPr>
            <a:xfrm>
              <a:off x="2828042" y="271492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/>
            <p:cNvSpPr/>
            <p:nvPr/>
          </p:nvSpPr>
          <p:spPr>
            <a:xfrm>
              <a:off x="1470581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/>
            <p:cNvSpPr/>
            <p:nvPr/>
          </p:nvSpPr>
          <p:spPr>
            <a:xfrm>
              <a:off x="1621410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/>
            <p:cNvSpPr/>
            <p:nvPr/>
          </p:nvSpPr>
          <p:spPr>
            <a:xfrm>
              <a:off x="1772239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직사각형 933"/>
            <p:cNvSpPr/>
            <p:nvPr/>
          </p:nvSpPr>
          <p:spPr>
            <a:xfrm>
              <a:off x="1923068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/>
            <p:cNvSpPr/>
            <p:nvPr/>
          </p:nvSpPr>
          <p:spPr>
            <a:xfrm>
              <a:off x="2073897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/>
            <p:cNvSpPr/>
            <p:nvPr/>
          </p:nvSpPr>
          <p:spPr>
            <a:xfrm>
              <a:off x="2224726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/>
            <p:cNvSpPr/>
            <p:nvPr/>
          </p:nvSpPr>
          <p:spPr>
            <a:xfrm>
              <a:off x="2375555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/>
            <p:cNvSpPr/>
            <p:nvPr/>
          </p:nvSpPr>
          <p:spPr>
            <a:xfrm>
              <a:off x="2526384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직사각형 938"/>
            <p:cNvSpPr/>
            <p:nvPr/>
          </p:nvSpPr>
          <p:spPr>
            <a:xfrm>
              <a:off x="2677213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/>
            <p:cNvSpPr/>
            <p:nvPr/>
          </p:nvSpPr>
          <p:spPr>
            <a:xfrm>
              <a:off x="2828042" y="285632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/>
            <p:cNvSpPr/>
            <p:nvPr/>
          </p:nvSpPr>
          <p:spPr>
            <a:xfrm>
              <a:off x="1470581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직사각형 941"/>
            <p:cNvSpPr/>
            <p:nvPr/>
          </p:nvSpPr>
          <p:spPr>
            <a:xfrm>
              <a:off x="1621410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직사각형 942"/>
            <p:cNvSpPr/>
            <p:nvPr/>
          </p:nvSpPr>
          <p:spPr>
            <a:xfrm>
              <a:off x="1772239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직사각형 943"/>
            <p:cNvSpPr/>
            <p:nvPr/>
          </p:nvSpPr>
          <p:spPr>
            <a:xfrm>
              <a:off x="1923068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직사각형 944"/>
            <p:cNvSpPr/>
            <p:nvPr/>
          </p:nvSpPr>
          <p:spPr>
            <a:xfrm>
              <a:off x="2073897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직사각형 945"/>
            <p:cNvSpPr/>
            <p:nvPr/>
          </p:nvSpPr>
          <p:spPr>
            <a:xfrm>
              <a:off x="2224726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/>
            <p:cNvSpPr/>
            <p:nvPr/>
          </p:nvSpPr>
          <p:spPr>
            <a:xfrm>
              <a:off x="2375555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/>
            <p:cNvSpPr/>
            <p:nvPr/>
          </p:nvSpPr>
          <p:spPr>
            <a:xfrm>
              <a:off x="2526384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/>
            <p:cNvSpPr/>
            <p:nvPr/>
          </p:nvSpPr>
          <p:spPr>
            <a:xfrm>
              <a:off x="2677213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/>
            <p:cNvSpPr/>
            <p:nvPr/>
          </p:nvSpPr>
          <p:spPr>
            <a:xfrm>
              <a:off x="2828042" y="299772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직사각형 950"/>
            <p:cNvSpPr/>
            <p:nvPr/>
          </p:nvSpPr>
          <p:spPr>
            <a:xfrm>
              <a:off x="1470581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/>
            <p:cNvSpPr/>
            <p:nvPr/>
          </p:nvSpPr>
          <p:spPr>
            <a:xfrm>
              <a:off x="1621410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/>
            <p:cNvSpPr/>
            <p:nvPr/>
          </p:nvSpPr>
          <p:spPr>
            <a:xfrm>
              <a:off x="1772239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/>
            <p:cNvSpPr/>
            <p:nvPr/>
          </p:nvSpPr>
          <p:spPr>
            <a:xfrm>
              <a:off x="1923068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/>
            <p:cNvSpPr/>
            <p:nvPr/>
          </p:nvSpPr>
          <p:spPr>
            <a:xfrm>
              <a:off x="2073897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직사각형 955"/>
            <p:cNvSpPr/>
            <p:nvPr/>
          </p:nvSpPr>
          <p:spPr>
            <a:xfrm>
              <a:off x="2224726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/>
            <p:cNvSpPr/>
            <p:nvPr/>
          </p:nvSpPr>
          <p:spPr>
            <a:xfrm>
              <a:off x="2375555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/>
            <p:cNvSpPr/>
            <p:nvPr/>
          </p:nvSpPr>
          <p:spPr>
            <a:xfrm>
              <a:off x="2526384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직사각형 958"/>
            <p:cNvSpPr/>
            <p:nvPr/>
          </p:nvSpPr>
          <p:spPr>
            <a:xfrm>
              <a:off x="2677213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직사각형 959"/>
            <p:cNvSpPr/>
            <p:nvPr/>
          </p:nvSpPr>
          <p:spPr>
            <a:xfrm>
              <a:off x="2828042" y="313912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직사각형 960"/>
            <p:cNvSpPr/>
            <p:nvPr/>
          </p:nvSpPr>
          <p:spPr>
            <a:xfrm>
              <a:off x="1470581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직사각형 961"/>
            <p:cNvSpPr/>
            <p:nvPr/>
          </p:nvSpPr>
          <p:spPr>
            <a:xfrm>
              <a:off x="1621410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직사각형 962"/>
            <p:cNvSpPr/>
            <p:nvPr/>
          </p:nvSpPr>
          <p:spPr>
            <a:xfrm>
              <a:off x="1772239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/>
            <p:cNvSpPr/>
            <p:nvPr/>
          </p:nvSpPr>
          <p:spPr>
            <a:xfrm>
              <a:off x="1923068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/>
            <p:cNvSpPr/>
            <p:nvPr/>
          </p:nvSpPr>
          <p:spPr>
            <a:xfrm>
              <a:off x="2073897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/>
            <p:cNvSpPr/>
            <p:nvPr/>
          </p:nvSpPr>
          <p:spPr>
            <a:xfrm>
              <a:off x="2224726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/>
            <p:cNvSpPr/>
            <p:nvPr/>
          </p:nvSpPr>
          <p:spPr>
            <a:xfrm>
              <a:off x="2375555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직사각형 967"/>
            <p:cNvSpPr/>
            <p:nvPr/>
          </p:nvSpPr>
          <p:spPr>
            <a:xfrm>
              <a:off x="2526384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/>
            <p:cNvSpPr/>
            <p:nvPr/>
          </p:nvSpPr>
          <p:spPr>
            <a:xfrm>
              <a:off x="2677213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/>
            <p:cNvSpPr/>
            <p:nvPr/>
          </p:nvSpPr>
          <p:spPr>
            <a:xfrm>
              <a:off x="2828042" y="328052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/>
            <p:cNvSpPr/>
            <p:nvPr/>
          </p:nvSpPr>
          <p:spPr>
            <a:xfrm>
              <a:off x="1470581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/>
            <p:cNvSpPr/>
            <p:nvPr/>
          </p:nvSpPr>
          <p:spPr>
            <a:xfrm>
              <a:off x="1621410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직사각형 972"/>
            <p:cNvSpPr/>
            <p:nvPr/>
          </p:nvSpPr>
          <p:spPr>
            <a:xfrm>
              <a:off x="1772239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/>
            <p:cNvSpPr/>
            <p:nvPr/>
          </p:nvSpPr>
          <p:spPr>
            <a:xfrm>
              <a:off x="1923068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/>
            <p:cNvSpPr/>
            <p:nvPr/>
          </p:nvSpPr>
          <p:spPr>
            <a:xfrm>
              <a:off x="2073897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직사각형 975"/>
            <p:cNvSpPr/>
            <p:nvPr/>
          </p:nvSpPr>
          <p:spPr>
            <a:xfrm>
              <a:off x="2224726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직사각형 976"/>
            <p:cNvSpPr/>
            <p:nvPr/>
          </p:nvSpPr>
          <p:spPr>
            <a:xfrm>
              <a:off x="2375555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직사각형 977"/>
            <p:cNvSpPr/>
            <p:nvPr/>
          </p:nvSpPr>
          <p:spPr>
            <a:xfrm>
              <a:off x="2526384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직사각형 978"/>
            <p:cNvSpPr/>
            <p:nvPr/>
          </p:nvSpPr>
          <p:spPr>
            <a:xfrm>
              <a:off x="2677213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직사각형 979"/>
            <p:cNvSpPr/>
            <p:nvPr/>
          </p:nvSpPr>
          <p:spPr>
            <a:xfrm>
              <a:off x="2828042" y="3421930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/>
            <p:cNvSpPr/>
            <p:nvPr/>
          </p:nvSpPr>
          <p:spPr>
            <a:xfrm>
              <a:off x="1470581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/>
            <p:cNvSpPr/>
            <p:nvPr/>
          </p:nvSpPr>
          <p:spPr>
            <a:xfrm>
              <a:off x="1621410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/>
            <p:cNvSpPr/>
            <p:nvPr/>
          </p:nvSpPr>
          <p:spPr>
            <a:xfrm>
              <a:off x="1772239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/>
            <p:cNvSpPr/>
            <p:nvPr/>
          </p:nvSpPr>
          <p:spPr>
            <a:xfrm>
              <a:off x="1923068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5" name="직사각형 984"/>
            <p:cNvSpPr/>
            <p:nvPr/>
          </p:nvSpPr>
          <p:spPr>
            <a:xfrm>
              <a:off x="2073897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/>
            <p:cNvSpPr/>
            <p:nvPr/>
          </p:nvSpPr>
          <p:spPr>
            <a:xfrm>
              <a:off x="2224726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/>
            <p:cNvSpPr/>
            <p:nvPr/>
          </p:nvSpPr>
          <p:spPr>
            <a:xfrm>
              <a:off x="2375555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/>
            <p:cNvSpPr/>
            <p:nvPr/>
          </p:nvSpPr>
          <p:spPr>
            <a:xfrm>
              <a:off x="2526384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/>
            <p:cNvSpPr/>
            <p:nvPr/>
          </p:nvSpPr>
          <p:spPr>
            <a:xfrm>
              <a:off x="2677213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0" name="직사각형 989"/>
            <p:cNvSpPr/>
            <p:nvPr/>
          </p:nvSpPr>
          <p:spPr>
            <a:xfrm>
              <a:off x="2828042" y="3563332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/>
            <p:cNvSpPr/>
            <p:nvPr/>
          </p:nvSpPr>
          <p:spPr>
            <a:xfrm>
              <a:off x="1470581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/>
            <p:cNvSpPr/>
            <p:nvPr/>
          </p:nvSpPr>
          <p:spPr>
            <a:xfrm>
              <a:off x="1621410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직사각형 992"/>
            <p:cNvSpPr/>
            <p:nvPr/>
          </p:nvSpPr>
          <p:spPr>
            <a:xfrm>
              <a:off x="1772239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4" name="직사각형 993"/>
            <p:cNvSpPr/>
            <p:nvPr/>
          </p:nvSpPr>
          <p:spPr>
            <a:xfrm>
              <a:off x="1923068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5" name="직사각형 994"/>
            <p:cNvSpPr/>
            <p:nvPr/>
          </p:nvSpPr>
          <p:spPr>
            <a:xfrm>
              <a:off x="2073897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6" name="직사각형 995"/>
            <p:cNvSpPr/>
            <p:nvPr/>
          </p:nvSpPr>
          <p:spPr>
            <a:xfrm>
              <a:off x="2224726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7" name="직사각형 996"/>
            <p:cNvSpPr/>
            <p:nvPr/>
          </p:nvSpPr>
          <p:spPr>
            <a:xfrm>
              <a:off x="2375555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/>
            <p:cNvSpPr/>
            <p:nvPr/>
          </p:nvSpPr>
          <p:spPr>
            <a:xfrm>
              <a:off x="2526384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/>
            <p:cNvSpPr/>
            <p:nvPr/>
          </p:nvSpPr>
          <p:spPr>
            <a:xfrm>
              <a:off x="2677213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/>
            <p:cNvSpPr/>
            <p:nvPr/>
          </p:nvSpPr>
          <p:spPr>
            <a:xfrm>
              <a:off x="2828042" y="3704734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/>
            <p:cNvSpPr/>
            <p:nvPr/>
          </p:nvSpPr>
          <p:spPr>
            <a:xfrm>
              <a:off x="1470581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2" name="직사각형 1001"/>
            <p:cNvSpPr/>
            <p:nvPr/>
          </p:nvSpPr>
          <p:spPr>
            <a:xfrm>
              <a:off x="1621410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/>
            <p:cNvSpPr/>
            <p:nvPr/>
          </p:nvSpPr>
          <p:spPr>
            <a:xfrm>
              <a:off x="1772239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/>
            <p:cNvSpPr/>
            <p:nvPr/>
          </p:nvSpPr>
          <p:spPr>
            <a:xfrm>
              <a:off x="1923068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/>
            <p:cNvSpPr/>
            <p:nvPr/>
          </p:nvSpPr>
          <p:spPr>
            <a:xfrm>
              <a:off x="2073897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/>
            <p:cNvSpPr/>
            <p:nvPr/>
          </p:nvSpPr>
          <p:spPr>
            <a:xfrm>
              <a:off x="2224726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7" name="직사각형 1006"/>
            <p:cNvSpPr/>
            <p:nvPr/>
          </p:nvSpPr>
          <p:spPr>
            <a:xfrm>
              <a:off x="2375555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/>
            <p:cNvSpPr/>
            <p:nvPr/>
          </p:nvSpPr>
          <p:spPr>
            <a:xfrm>
              <a:off x="2526384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/>
            <p:cNvSpPr/>
            <p:nvPr/>
          </p:nvSpPr>
          <p:spPr>
            <a:xfrm>
              <a:off x="2677213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0" name="직사각형 1009"/>
            <p:cNvSpPr/>
            <p:nvPr/>
          </p:nvSpPr>
          <p:spPr>
            <a:xfrm>
              <a:off x="2828042" y="3846136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1" name="직사각형 1010"/>
            <p:cNvSpPr/>
            <p:nvPr/>
          </p:nvSpPr>
          <p:spPr>
            <a:xfrm>
              <a:off x="1470581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직사각형 1011"/>
            <p:cNvSpPr/>
            <p:nvPr/>
          </p:nvSpPr>
          <p:spPr>
            <a:xfrm>
              <a:off x="1621410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3" name="직사각형 1012"/>
            <p:cNvSpPr/>
            <p:nvPr/>
          </p:nvSpPr>
          <p:spPr>
            <a:xfrm>
              <a:off x="1772239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4" name="직사각형 1013"/>
            <p:cNvSpPr/>
            <p:nvPr/>
          </p:nvSpPr>
          <p:spPr>
            <a:xfrm>
              <a:off x="1923068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/>
            <p:cNvSpPr/>
            <p:nvPr/>
          </p:nvSpPr>
          <p:spPr>
            <a:xfrm>
              <a:off x="2073897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/>
            <p:cNvSpPr/>
            <p:nvPr/>
          </p:nvSpPr>
          <p:spPr>
            <a:xfrm>
              <a:off x="2224726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/>
            <p:cNvSpPr/>
            <p:nvPr/>
          </p:nvSpPr>
          <p:spPr>
            <a:xfrm>
              <a:off x="2375555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/>
            <p:cNvSpPr/>
            <p:nvPr/>
          </p:nvSpPr>
          <p:spPr>
            <a:xfrm>
              <a:off x="2526384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직사각형 1018"/>
            <p:cNvSpPr/>
            <p:nvPr/>
          </p:nvSpPr>
          <p:spPr>
            <a:xfrm>
              <a:off x="2677213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/>
            <p:cNvSpPr/>
            <p:nvPr/>
          </p:nvSpPr>
          <p:spPr>
            <a:xfrm>
              <a:off x="2828042" y="3987538"/>
              <a:ext cx="150829" cy="141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1" name="TextBox 1020"/>
          <p:cNvSpPr txBox="1"/>
          <p:nvPr/>
        </p:nvSpPr>
        <p:spPr>
          <a:xfrm>
            <a:off x="5844301" y="5082909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화소</a:t>
            </a:r>
            <a:r>
              <a:rPr lang="en-US" altLang="ko-KR" dirty="0" smtClean="0"/>
              <a:t>(pixel)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422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동질성의 표현단위 </a:t>
            </a:r>
            <a:r>
              <a:rPr lang="en-US" altLang="ko-KR" dirty="0"/>
              <a:t>(Homogeneity Unit)</a:t>
            </a:r>
          </a:p>
          <a:p>
            <a:pPr lvl="1"/>
            <a:r>
              <a:rPr lang="ko-KR" altLang="en-US" dirty="0"/>
              <a:t>벡터 </a:t>
            </a:r>
            <a:r>
              <a:rPr lang="en-US" altLang="ko-KR" dirty="0"/>
              <a:t>: 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</a:t>
            </a:r>
          </a:p>
          <a:p>
            <a:pPr lvl="1"/>
            <a:r>
              <a:rPr lang="ko-KR" altLang="en-US" dirty="0"/>
              <a:t>격자 </a:t>
            </a:r>
            <a:r>
              <a:rPr lang="en-US" altLang="ko-KR" dirty="0"/>
              <a:t>: </a:t>
            </a:r>
            <a:r>
              <a:rPr lang="ko-KR" altLang="en-US" dirty="0"/>
              <a:t>각각의 격자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공간 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7710-9088-488D-8035-EFC1583E6112}" type="slidenum">
              <a:rPr lang="ko-KR" altLang="en-US" smtClean="0"/>
              <a:pPr/>
              <a:t>249</a:t>
            </a:fld>
            <a:endParaRPr lang="ko-KR" altLang="en-US" dirty="0"/>
          </a:p>
        </p:txBody>
      </p:sp>
      <p:grpSp>
        <p:nvGrpSpPr>
          <p:cNvPr id="5" name="Group 420"/>
          <p:cNvGrpSpPr>
            <a:grpSpLocks/>
          </p:cNvGrpSpPr>
          <p:nvPr/>
        </p:nvGrpSpPr>
        <p:grpSpPr bwMode="auto">
          <a:xfrm>
            <a:off x="630810" y="2879104"/>
            <a:ext cx="8239813" cy="2739272"/>
            <a:chOff x="528" y="1968"/>
            <a:chExt cx="4800" cy="1305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072" y="1968"/>
              <a:ext cx="2246" cy="1051"/>
            </a:xfrm>
            <a:prstGeom prst="rect">
              <a:avLst/>
            </a:prstGeom>
            <a:noFill/>
            <a:ln w="381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" name="Arc 4"/>
            <p:cNvSpPr>
              <a:spLocks/>
            </p:cNvSpPr>
            <p:nvPr/>
          </p:nvSpPr>
          <p:spPr bwMode="auto">
            <a:xfrm flipH="1" flipV="1">
              <a:off x="4171" y="1983"/>
              <a:ext cx="1157" cy="71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8" name="Arc 5"/>
            <p:cNvSpPr>
              <a:spLocks/>
            </p:cNvSpPr>
            <p:nvPr/>
          </p:nvSpPr>
          <p:spPr bwMode="auto">
            <a:xfrm flipH="1">
              <a:off x="3323" y="2367"/>
              <a:ext cx="1023" cy="6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305" y="2160"/>
              <a:ext cx="38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SzTx/>
              </a:pPr>
              <a:r>
                <a:rPr lang="en-US" altLang="ko-KR" sz="1600">
                  <a:solidFill>
                    <a:srgbClr val="1C1C1C"/>
                  </a:solidFill>
                  <a:latin typeface="+mn-ea"/>
                </a:rPr>
                <a:t>A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002" y="2629"/>
              <a:ext cx="38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SzTx/>
              </a:pPr>
              <a:r>
                <a:rPr lang="en-US" altLang="ko-KR" sz="1600">
                  <a:solidFill>
                    <a:srgbClr val="1C1C1C"/>
                  </a:solidFill>
                  <a:latin typeface="+mn-ea"/>
                </a:rPr>
                <a:t>B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668" y="2173"/>
              <a:ext cx="384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SzTx/>
              </a:pPr>
              <a:r>
                <a:rPr lang="en-US" altLang="ko-KR" sz="1600">
                  <a:solidFill>
                    <a:srgbClr val="1C1C1C"/>
                  </a:solidFill>
                  <a:latin typeface="+mn-ea"/>
                </a:rPr>
                <a:t>C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786" y="3068"/>
              <a:ext cx="763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SzTx/>
              </a:pPr>
              <a:r>
                <a:rPr lang="ko-KR" altLang="en-US" sz="1400">
                  <a:solidFill>
                    <a:srgbClr val="1C1C1C"/>
                  </a:solidFill>
                  <a:latin typeface="+mn-ea"/>
                </a:rPr>
                <a:t>벡터</a:t>
              </a:r>
            </a:p>
          </p:txBody>
        </p:sp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528" y="1968"/>
            <a:ext cx="2161" cy="1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문서" r:id="rId3" imgW="5412240" imgH="3272760" progId="Word.Document.8">
                    <p:embed/>
                  </p:oleObj>
                </mc:Choice>
                <mc:Fallback>
                  <p:oleObj name="문서" r:id="rId3" imgW="5412240" imgH="32727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100000" contras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968"/>
                          <a:ext cx="2161" cy="1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418"/>
            <p:cNvSpPr txBox="1">
              <a:spLocks noChangeArrowheads="1"/>
            </p:cNvSpPr>
            <p:nvPr/>
          </p:nvSpPr>
          <p:spPr bwMode="auto">
            <a:xfrm>
              <a:off x="1392" y="3024"/>
              <a:ext cx="45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latinLnBrk="0" hangingPunct="0">
                <a:spcBef>
                  <a:spcPct val="0"/>
                </a:spcBef>
                <a:buSzTx/>
              </a:pPr>
              <a:r>
                <a:rPr kumimoji="0" lang="ko-KR" altLang="en-US" sz="1400">
                  <a:solidFill>
                    <a:srgbClr val="1C1C1C"/>
                  </a:solidFill>
                  <a:latin typeface="+mn-ea"/>
                </a:rPr>
                <a:t>래스터</a:t>
              </a:r>
            </a:p>
          </p:txBody>
        </p:sp>
        <p:sp>
          <p:nvSpPr>
            <p:cNvPr id="15" name="AutoShape 419"/>
            <p:cNvSpPr>
              <a:spLocks noChangeArrowheads="1"/>
            </p:cNvSpPr>
            <p:nvPr/>
          </p:nvSpPr>
          <p:spPr bwMode="auto">
            <a:xfrm>
              <a:off x="2736" y="2256"/>
              <a:ext cx="288" cy="432"/>
            </a:xfrm>
            <a:prstGeom prst="rightArrow">
              <a:avLst>
                <a:gd name="adj1" fmla="val 50000"/>
                <a:gd name="adj2" fmla="val 52778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8627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67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2886</TotalTime>
  <Words>1328</Words>
  <Application>Microsoft Office PowerPoint</Application>
  <PresentationFormat>화면 슬라이드 쇼(4:3)</PresentationFormat>
  <Paragraphs>348</Paragraphs>
  <Slides>33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YDVYGOStd12</vt:lpstr>
      <vt:lpstr>YDVYGOStd13</vt:lpstr>
      <vt:lpstr>굴림체</vt:lpstr>
      <vt:lpstr>맑은 고딕</vt:lpstr>
      <vt:lpstr>바탕체</vt:lpstr>
      <vt:lpstr>Arial</vt:lpstr>
      <vt:lpstr>Calibri</vt:lpstr>
      <vt:lpstr>Calibri Light</vt:lpstr>
      <vt:lpstr>Segoe UI Light</vt:lpstr>
      <vt:lpstr>Times New Roman</vt:lpstr>
      <vt:lpstr>Wingdings</vt:lpstr>
      <vt:lpstr>Office 테마</vt:lpstr>
      <vt:lpstr>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kwnam</dc:creator>
  <cp:lastModifiedBy>김민수</cp:lastModifiedBy>
  <cp:revision>225</cp:revision>
  <cp:lastPrinted>2017-02-01T13:23:51Z</cp:lastPrinted>
  <dcterms:created xsi:type="dcterms:W3CDTF">2016-03-23T02:14:12Z</dcterms:created>
  <dcterms:modified xsi:type="dcterms:W3CDTF">2017-09-27T06:43:15Z</dcterms:modified>
</cp:coreProperties>
</file>